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handoutMasterIdLst>
    <p:handoutMasterId r:id="rId31"/>
  </p:handoutMasterIdLst>
  <p:sldIdLst>
    <p:sldId id="306" r:id="rId2"/>
    <p:sldId id="307" r:id="rId3"/>
    <p:sldId id="308" r:id="rId4"/>
    <p:sldId id="329" r:id="rId5"/>
    <p:sldId id="309" r:id="rId6"/>
    <p:sldId id="312" r:id="rId7"/>
    <p:sldId id="314" r:id="rId8"/>
    <p:sldId id="331" r:id="rId9"/>
    <p:sldId id="332" r:id="rId10"/>
    <p:sldId id="333" r:id="rId11"/>
    <p:sldId id="301" r:id="rId12"/>
    <p:sldId id="310" r:id="rId13"/>
    <p:sldId id="311" r:id="rId14"/>
    <p:sldId id="315" r:id="rId15"/>
    <p:sldId id="316" r:id="rId16"/>
    <p:sldId id="327" r:id="rId17"/>
    <p:sldId id="326" r:id="rId18"/>
    <p:sldId id="317" r:id="rId19"/>
    <p:sldId id="318" r:id="rId20"/>
    <p:sldId id="319" r:id="rId21"/>
    <p:sldId id="325" r:id="rId22"/>
    <p:sldId id="320" r:id="rId23"/>
    <p:sldId id="321" r:id="rId24"/>
    <p:sldId id="322" r:id="rId25"/>
    <p:sldId id="328" r:id="rId26"/>
    <p:sldId id="323" r:id="rId27"/>
    <p:sldId id="324" r:id="rId28"/>
    <p:sldId id="27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xmlns=""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93F1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174" y="-9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55" d="100"/>
          <a:sy n="55" d="100"/>
        </p:scale>
        <p:origin x="-1878"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A0CEF6-9AFE-4245-9955-64E2C4C6580B}" type="datetimeFigureOut">
              <a:rPr lang="en-US" smtClean="0"/>
              <a:pPr/>
              <a:t>11/23/2017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215E36-50A2-4764-9A37-3D381A9C9622}" type="slidenum">
              <a:rPr lang="en-US" smtClean="0"/>
              <a:pPr/>
              <a:t>‹#›</a:t>
            </a:fld>
            <a:endParaRPr lang="en-US"/>
          </a:p>
        </p:txBody>
      </p:sp>
    </p:spTree>
    <p:extLst>
      <p:ext uri="{BB962C8B-B14F-4D97-AF65-F5344CB8AC3E}">
        <p14:creationId xmlns:p14="http://schemas.microsoft.com/office/powerpoint/2010/main" xmlns="" val="557875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CEEB79-2761-42FA-A950-4FF33373C7E4}" type="datetimeFigureOut">
              <a:rPr lang="en-US" smtClean="0"/>
              <a:pPr/>
              <a:t>11/23/2017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1762B9-CF9B-45BB-B43C-488CFE333C25}" type="slidenum">
              <a:rPr lang="en-US" smtClean="0"/>
              <a:pPr/>
              <a:t>‹#›</a:t>
            </a:fld>
            <a:endParaRPr lang="en-US"/>
          </a:p>
        </p:txBody>
      </p:sp>
    </p:spTree>
    <p:extLst>
      <p:ext uri="{BB962C8B-B14F-4D97-AF65-F5344CB8AC3E}">
        <p14:creationId xmlns:p14="http://schemas.microsoft.com/office/powerpoint/2010/main" xmlns="" val="278085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499FF768-E9C9-470B-A071-19C35B728457}" type="slidenum">
              <a:rPr lang="en-IN" smtClean="0"/>
              <a:pPr/>
              <a:t>12</a:t>
            </a:fld>
            <a:endParaRPr lang="en-IN"/>
          </a:p>
        </p:txBody>
      </p:sp>
    </p:spTree>
    <p:extLst>
      <p:ext uri="{BB962C8B-B14F-4D97-AF65-F5344CB8AC3E}">
        <p14:creationId xmlns:p14="http://schemas.microsoft.com/office/powerpoint/2010/main" xmlns="" val="1447502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
        <p:nvSpPr>
          <p:cNvPr id="16388" name="Slide Number Placeholder 3"/>
          <p:cNvSpPr>
            <a:spLocks noGrp="1"/>
          </p:cNvSpPr>
          <p:nvPr>
            <p:ph type="sldNum" sz="quarter" idx="5"/>
          </p:nvPr>
        </p:nvSpPr>
        <p:spPr bwMode="auto">
          <a:noFill/>
          <a:ln>
            <a:miter lim="800000"/>
            <a:headEnd/>
            <a:tailEnd/>
          </a:ln>
        </p:spPr>
        <p:txBody>
          <a:bodyPr/>
          <a:lstStyle/>
          <a:p>
            <a:fld id="{98FF3A50-D1F9-47EC-8872-9672BA27E7C6}" type="slidenum">
              <a:rPr lang="en-GB" smtClean="0"/>
              <a:pPr/>
              <a:t>13</a:t>
            </a:fld>
            <a:endParaRPr lang="en-GB"/>
          </a:p>
        </p:txBody>
      </p:sp>
    </p:spTree>
    <p:extLst>
      <p:ext uri="{BB962C8B-B14F-4D97-AF65-F5344CB8AC3E}">
        <p14:creationId xmlns:p14="http://schemas.microsoft.com/office/powerpoint/2010/main" xmlns="" val="1753492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7B1191-CA75-46DD-9F6D-CC4EF9D668C4}" type="datetimeFigureOut">
              <a:rPr lang="en-IN" smtClean="0"/>
              <a:pPr/>
              <a:t>23-11-2017</a:t>
            </a:fld>
            <a:endParaRPr lang="en-IN"/>
          </a:p>
        </p:txBody>
      </p:sp>
      <p:sp>
        <p:nvSpPr>
          <p:cNvPr id="5" name="Footer Placeholder 4"/>
          <p:cNvSpPr>
            <a:spLocks noGrp="1"/>
          </p:cNvSpPr>
          <p:nvPr>
            <p:ph type="ftr" sz="quarter" idx="11"/>
          </p:nvPr>
        </p:nvSpPr>
        <p:spPr/>
        <p:txBody>
          <a:bodyPr/>
          <a:lstStyle/>
          <a:p>
            <a:endParaRPr lang="en-IN"/>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CD7BEB0-D40F-4A6E-960E-9F0EA0F34983}" type="slidenum">
              <a:rPr lang="en-IN" smtClean="0"/>
              <a:pPr/>
              <a:t>‹#›</a:t>
            </a:fld>
            <a:endParaRPr lang="en-IN"/>
          </a:p>
        </p:txBody>
      </p:sp>
    </p:spTree>
    <p:extLst>
      <p:ext uri="{BB962C8B-B14F-4D97-AF65-F5344CB8AC3E}">
        <p14:creationId xmlns:p14="http://schemas.microsoft.com/office/powerpoint/2010/main" xmlns="" val="268250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7B1191-CA75-46DD-9F6D-CC4EF9D668C4}" type="datetimeFigureOut">
              <a:rPr lang="en-IN" smtClean="0"/>
              <a:pPr/>
              <a:t>23-11-2017</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CD7BEB0-D40F-4A6E-960E-9F0EA0F34983}" type="slidenum">
              <a:rPr lang="en-IN" smtClean="0"/>
              <a:pPr/>
              <a:t>‹#›</a:t>
            </a:fld>
            <a:endParaRPr lang="en-IN"/>
          </a:p>
        </p:txBody>
      </p:sp>
    </p:spTree>
    <p:extLst>
      <p:ext uri="{BB962C8B-B14F-4D97-AF65-F5344CB8AC3E}">
        <p14:creationId xmlns:p14="http://schemas.microsoft.com/office/powerpoint/2010/main" xmlns="" val="696091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7B1191-CA75-46DD-9F6D-CC4EF9D668C4}" type="datetimeFigureOut">
              <a:rPr lang="en-IN" smtClean="0"/>
              <a:pPr/>
              <a:t>23-11-2017</a:t>
            </a:fld>
            <a:endParaRPr lang="en-IN"/>
          </a:p>
        </p:txBody>
      </p:sp>
      <p:sp>
        <p:nvSpPr>
          <p:cNvPr id="5" name="Footer Placeholder 4"/>
          <p:cNvSpPr>
            <a:spLocks noGrp="1"/>
          </p:cNvSpPr>
          <p:nvPr>
            <p:ph type="ftr" sz="quarter" idx="11"/>
          </p:nvPr>
        </p:nvSpPr>
        <p:spPr/>
        <p:txBody>
          <a:bodyPr/>
          <a:lstStyle/>
          <a:p>
            <a:endParaRPr lang="en-IN"/>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CD7BEB0-D40F-4A6E-960E-9F0EA0F34983}" type="slidenum">
              <a:rPr lang="en-IN" smtClean="0"/>
              <a:pPr/>
              <a:t>‹#›</a:t>
            </a:fld>
            <a:endParaRPr lang="en-IN"/>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1257689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C67B1191-CA75-46DD-9F6D-CC4EF9D668C4}" type="datetimeFigureOut">
              <a:rPr lang="en-IN" smtClean="0"/>
              <a:pPr/>
              <a:t>23-11-2017</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CD7BEB0-D40F-4A6E-960E-9F0EA0F34983}" type="slidenum">
              <a:rPr lang="en-IN" smtClean="0"/>
              <a:pPr/>
              <a:t>‹#›</a:t>
            </a:fld>
            <a:endParaRPr lang="en-IN"/>
          </a:p>
        </p:txBody>
      </p:sp>
    </p:spTree>
    <p:extLst>
      <p:ext uri="{BB962C8B-B14F-4D97-AF65-F5344CB8AC3E}">
        <p14:creationId xmlns:p14="http://schemas.microsoft.com/office/powerpoint/2010/main" xmlns="" val="816435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C67B1191-CA75-46DD-9F6D-CC4EF9D668C4}" type="datetimeFigureOut">
              <a:rPr lang="en-IN" smtClean="0"/>
              <a:pPr/>
              <a:t>23-11-2017</a:t>
            </a:fld>
            <a:endParaRPr lang="en-IN"/>
          </a:p>
        </p:txBody>
      </p:sp>
      <p:sp>
        <p:nvSpPr>
          <p:cNvPr id="6" name="Footer Placeholder 5"/>
          <p:cNvSpPr>
            <a:spLocks noGrp="1"/>
          </p:cNvSpPr>
          <p:nvPr>
            <p:ph type="ftr" sz="quarter" idx="11"/>
          </p:nvPr>
        </p:nvSpPr>
        <p:spPr/>
        <p:txBody>
          <a:bodyPr/>
          <a:lstStyle/>
          <a:p>
            <a:endParaRPr lang="en-IN"/>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CD7BEB0-D40F-4A6E-960E-9F0EA0F34983}" type="slidenum">
              <a:rPr lang="en-IN" smtClean="0"/>
              <a:pPr/>
              <a:t>‹#›</a:t>
            </a:fld>
            <a:endParaRPr lang="en-IN"/>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1951381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C67B1191-CA75-46DD-9F6D-CC4EF9D668C4}" type="datetimeFigureOut">
              <a:rPr lang="en-IN" smtClean="0"/>
              <a:pPr/>
              <a:t>23-11-2017</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CD7BEB0-D40F-4A6E-960E-9F0EA0F34983}" type="slidenum">
              <a:rPr lang="en-IN" smtClean="0"/>
              <a:pPr/>
              <a:t>‹#›</a:t>
            </a:fld>
            <a:endParaRPr lang="en-IN"/>
          </a:p>
        </p:txBody>
      </p:sp>
    </p:spTree>
    <p:extLst>
      <p:ext uri="{BB962C8B-B14F-4D97-AF65-F5344CB8AC3E}">
        <p14:creationId xmlns:p14="http://schemas.microsoft.com/office/powerpoint/2010/main" xmlns="" val="3831536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7B1191-CA75-46DD-9F6D-CC4EF9D668C4}" type="datetimeFigureOut">
              <a:rPr lang="en-IN" smtClean="0"/>
              <a:pPr/>
              <a:t>23-11-2017</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D7BEB0-D40F-4A6E-960E-9F0EA0F34983}" type="slidenum">
              <a:rPr lang="en-IN" smtClean="0"/>
              <a:pPr/>
              <a:t>‹#›</a:t>
            </a:fld>
            <a:endParaRPr lang="en-IN"/>
          </a:p>
        </p:txBody>
      </p:sp>
    </p:spTree>
    <p:extLst>
      <p:ext uri="{BB962C8B-B14F-4D97-AF65-F5344CB8AC3E}">
        <p14:creationId xmlns:p14="http://schemas.microsoft.com/office/powerpoint/2010/main" xmlns="" val="2577765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7B1191-CA75-46DD-9F6D-CC4EF9D668C4}" type="datetimeFigureOut">
              <a:rPr lang="en-IN" smtClean="0"/>
              <a:pPr/>
              <a:t>23-11-2017</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D7BEB0-D40F-4A6E-960E-9F0EA0F34983}" type="slidenum">
              <a:rPr lang="en-IN" smtClean="0"/>
              <a:pPr/>
              <a:t>‹#›</a:t>
            </a:fld>
            <a:endParaRPr lang="en-IN"/>
          </a:p>
        </p:txBody>
      </p:sp>
    </p:spTree>
    <p:extLst>
      <p:ext uri="{BB962C8B-B14F-4D97-AF65-F5344CB8AC3E}">
        <p14:creationId xmlns:p14="http://schemas.microsoft.com/office/powerpoint/2010/main" xmlns="" val="462415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1"/>
            <a:ext cx="10972800" cy="582613"/>
          </a:xfrm>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7"/>
          <p:cNvSpPr>
            <a:spLocks noGrp="1" noChangeArrowheads="1"/>
          </p:cNvSpPr>
          <p:nvPr>
            <p:ph type="sldNum" sz="quarter" idx="12"/>
          </p:nvPr>
        </p:nvSpPr>
        <p:spPr>
          <a:ln/>
        </p:spPr>
        <p:txBody>
          <a:bodyPr/>
          <a:lstStyle>
            <a:lvl1pPr>
              <a:defRPr/>
            </a:lvl1pPr>
          </a:lstStyle>
          <a:p>
            <a:pPr>
              <a:defRPr/>
            </a:pPr>
            <a:fld id="{DEF33A5E-9415-4252-9C5E-30D22F46D2EB}" type="slidenum">
              <a:rPr lang="en-US" altLang="zh-CN"/>
              <a:pPr>
                <a:defRPr/>
              </a:pPr>
              <a:t>‹#›</a:t>
            </a:fld>
            <a:endParaRPr lang="en-US" altLang="zh-CN"/>
          </a:p>
        </p:txBody>
      </p:sp>
    </p:spTree>
    <p:extLst>
      <p:ext uri="{BB962C8B-B14F-4D97-AF65-F5344CB8AC3E}">
        <p14:creationId xmlns:p14="http://schemas.microsoft.com/office/powerpoint/2010/main" xmlns="" val="267635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7B1191-CA75-46DD-9F6D-CC4EF9D668C4}" type="datetimeFigureOut">
              <a:rPr lang="en-IN" smtClean="0"/>
              <a:pPr/>
              <a:t>23-11-2017</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D7BEB0-D40F-4A6E-960E-9F0EA0F34983}" type="slidenum">
              <a:rPr lang="en-IN" smtClean="0"/>
              <a:pPr/>
              <a:t>‹#›</a:t>
            </a:fld>
            <a:endParaRPr lang="en-IN"/>
          </a:p>
        </p:txBody>
      </p:sp>
    </p:spTree>
    <p:extLst>
      <p:ext uri="{BB962C8B-B14F-4D97-AF65-F5344CB8AC3E}">
        <p14:creationId xmlns:p14="http://schemas.microsoft.com/office/powerpoint/2010/main" xmlns="" val="4097577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7B1191-CA75-46DD-9F6D-CC4EF9D668C4}" type="datetimeFigureOut">
              <a:rPr lang="en-IN" smtClean="0"/>
              <a:pPr/>
              <a:t>23-11-2017</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CD7BEB0-D40F-4A6E-960E-9F0EA0F34983}" type="slidenum">
              <a:rPr lang="en-IN" smtClean="0"/>
              <a:pPr/>
              <a:t>‹#›</a:t>
            </a:fld>
            <a:endParaRPr lang="en-IN"/>
          </a:p>
        </p:txBody>
      </p:sp>
    </p:spTree>
    <p:extLst>
      <p:ext uri="{BB962C8B-B14F-4D97-AF65-F5344CB8AC3E}">
        <p14:creationId xmlns:p14="http://schemas.microsoft.com/office/powerpoint/2010/main" xmlns="" val="1447007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7B1191-CA75-46DD-9F6D-CC4EF9D668C4}" type="datetimeFigureOut">
              <a:rPr lang="en-IN" smtClean="0"/>
              <a:pPr/>
              <a:t>23-11-2017</a:t>
            </a:fld>
            <a:endParaRPr lang="en-IN"/>
          </a:p>
        </p:txBody>
      </p:sp>
      <p:sp>
        <p:nvSpPr>
          <p:cNvPr id="6" name="Footer Placeholder 5"/>
          <p:cNvSpPr>
            <a:spLocks noGrp="1"/>
          </p:cNvSpPr>
          <p:nvPr>
            <p:ph type="ftr" sz="quarter" idx="11"/>
          </p:nvPr>
        </p:nvSpPr>
        <p:spPr/>
        <p:txBody>
          <a:bodyPr/>
          <a:lstStyle/>
          <a:p>
            <a:endParaRPr lang="en-IN"/>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CD7BEB0-D40F-4A6E-960E-9F0EA0F34983}" type="slidenum">
              <a:rPr lang="en-IN" smtClean="0"/>
              <a:pPr/>
              <a:t>‹#›</a:t>
            </a:fld>
            <a:endParaRPr lang="en-IN"/>
          </a:p>
        </p:txBody>
      </p:sp>
    </p:spTree>
    <p:extLst>
      <p:ext uri="{BB962C8B-B14F-4D97-AF65-F5344CB8AC3E}">
        <p14:creationId xmlns:p14="http://schemas.microsoft.com/office/powerpoint/2010/main" xmlns="" val="1149383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7B1191-CA75-46DD-9F6D-CC4EF9D668C4}" type="datetimeFigureOut">
              <a:rPr lang="en-IN" smtClean="0"/>
              <a:pPr/>
              <a:t>23-11-2017</a:t>
            </a:fld>
            <a:endParaRPr lang="en-IN"/>
          </a:p>
        </p:txBody>
      </p:sp>
      <p:sp>
        <p:nvSpPr>
          <p:cNvPr id="8" name="Footer Placeholder 7"/>
          <p:cNvSpPr>
            <a:spLocks noGrp="1"/>
          </p:cNvSpPr>
          <p:nvPr>
            <p:ph type="ftr" sz="quarter" idx="11"/>
          </p:nvPr>
        </p:nvSpPr>
        <p:spPr/>
        <p:txBody>
          <a:bodyPr/>
          <a:lstStyle/>
          <a:p>
            <a:endParaRPr lang="en-IN"/>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CD7BEB0-D40F-4A6E-960E-9F0EA0F34983}" type="slidenum">
              <a:rPr lang="en-IN" smtClean="0"/>
              <a:pPr/>
              <a:t>‹#›</a:t>
            </a:fld>
            <a:endParaRPr lang="en-IN"/>
          </a:p>
        </p:txBody>
      </p:sp>
    </p:spTree>
    <p:extLst>
      <p:ext uri="{BB962C8B-B14F-4D97-AF65-F5344CB8AC3E}">
        <p14:creationId xmlns:p14="http://schemas.microsoft.com/office/powerpoint/2010/main" xmlns="" val="2190210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7B1191-CA75-46DD-9F6D-CC4EF9D668C4}" type="datetimeFigureOut">
              <a:rPr lang="en-IN" smtClean="0"/>
              <a:pPr/>
              <a:t>23-11-2017</a:t>
            </a:fld>
            <a:endParaRPr lang="en-IN"/>
          </a:p>
        </p:txBody>
      </p:sp>
      <p:sp>
        <p:nvSpPr>
          <p:cNvPr id="4" name="Footer Placeholder 3"/>
          <p:cNvSpPr>
            <a:spLocks noGrp="1"/>
          </p:cNvSpPr>
          <p:nvPr>
            <p:ph type="ftr" sz="quarter" idx="11"/>
          </p:nvPr>
        </p:nvSpPr>
        <p:spPr/>
        <p:txBody>
          <a:bodyPr/>
          <a:lstStyle/>
          <a:p>
            <a:endParaRPr lang="en-IN"/>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CD7BEB0-D40F-4A6E-960E-9F0EA0F34983}" type="slidenum">
              <a:rPr lang="en-IN" smtClean="0"/>
              <a:pPr/>
              <a:t>‹#›</a:t>
            </a:fld>
            <a:endParaRPr lang="en-IN"/>
          </a:p>
        </p:txBody>
      </p:sp>
    </p:spTree>
    <p:extLst>
      <p:ext uri="{BB962C8B-B14F-4D97-AF65-F5344CB8AC3E}">
        <p14:creationId xmlns:p14="http://schemas.microsoft.com/office/powerpoint/2010/main" xmlns="" val="3729170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7B1191-CA75-46DD-9F6D-CC4EF9D668C4}" type="datetimeFigureOut">
              <a:rPr lang="en-IN" smtClean="0"/>
              <a:pPr/>
              <a:t>23-11-2017</a:t>
            </a:fld>
            <a:endParaRPr lang="en-IN"/>
          </a:p>
        </p:txBody>
      </p:sp>
      <p:sp>
        <p:nvSpPr>
          <p:cNvPr id="3" name="Footer Placeholder 2"/>
          <p:cNvSpPr>
            <a:spLocks noGrp="1"/>
          </p:cNvSpPr>
          <p:nvPr>
            <p:ph type="ftr" sz="quarter" idx="11"/>
          </p:nvPr>
        </p:nvSpPr>
        <p:spPr/>
        <p:txBody>
          <a:bodyPr/>
          <a:lstStyle/>
          <a:p>
            <a:endParaRPr lang="en-IN"/>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CD7BEB0-D40F-4A6E-960E-9F0EA0F34983}" type="slidenum">
              <a:rPr lang="en-IN" smtClean="0"/>
              <a:pPr/>
              <a:t>‹#›</a:t>
            </a:fld>
            <a:endParaRPr lang="en-IN"/>
          </a:p>
        </p:txBody>
      </p:sp>
    </p:spTree>
    <p:extLst>
      <p:ext uri="{BB962C8B-B14F-4D97-AF65-F5344CB8AC3E}">
        <p14:creationId xmlns:p14="http://schemas.microsoft.com/office/powerpoint/2010/main" xmlns="" val="2179830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67B1191-CA75-46DD-9F6D-CC4EF9D668C4}" type="datetimeFigureOut">
              <a:rPr lang="en-IN" smtClean="0"/>
              <a:pPr/>
              <a:t>23-11-2017</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CD7BEB0-D40F-4A6E-960E-9F0EA0F34983}" type="slidenum">
              <a:rPr lang="en-IN" smtClean="0"/>
              <a:pPr/>
              <a:t>‹#›</a:t>
            </a:fld>
            <a:endParaRPr lang="en-IN"/>
          </a:p>
        </p:txBody>
      </p:sp>
    </p:spTree>
    <p:extLst>
      <p:ext uri="{BB962C8B-B14F-4D97-AF65-F5344CB8AC3E}">
        <p14:creationId xmlns:p14="http://schemas.microsoft.com/office/powerpoint/2010/main" xmlns="" val="157899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67B1191-CA75-46DD-9F6D-CC4EF9D668C4}" type="datetimeFigureOut">
              <a:rPr lang="en-IN" smtClean="0"/>
              <a:pPr/>
              <a:t>23-11-2017</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CD7BEB0-D40F-4A6E-960E-9F0EA0F34983}" type="slidenum">
              <a:rPr lang="en-IN" smtClean="0"/>
              <a:pPr/>
              <a:t>‹#›</a:t>
            </a:fld>
            <a:endParaRPr lang="en-IN"/>
          </a:p>
        </p:txBody>
      </p:sp>
    </p:spTree>
    <p:extLst>
      <p:ext uri="{BB962C8B-B14F-4D97-AF65-F5344CB8AC3E}">
        <p14:creationId xmlns:p14="http://schemas.microsoft.com/office/powerpoint/2010/main" xmlns="" val="580739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67B1191-CA75-46DD-9F6D-CC4EF9D668C4}" type="datetimeFigureOut">
              <a:rPr lang="en-IN" smtClean="0"/>
              <a:pPr/>
              <a:t>23-11-2017</a:t>
            </a:fld>
            <a:endParaRPr lang="en-IN"/>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CD7BEB0-D40F-4A6E-960E-9F0EA0F34983}" type="slidenum">
              <a:rPr lang="en-IN" smtClean="0"/>
              <a:pPr/>
              <a:t>‹#›</a:t>
            </a:fld>
            <a:endParaRPr lang="en-IN"/>
          </a:p>
        </p:txBody>
      </p:sp>
    </p:spTree>
    <p:extLst>
      <p:ext uri="{BB962C8B-B14F-4D97-AF65-F5344CB8AC3E}">
        <p14:creationId xmlns:p14="http://schemas.microsoft.com/office/powerpoint/2010/main" xmlns="" val="4155353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50586" y="1242143"/>
            <a:ext cx="10195237" cy="1754326"/>
          </a:xfrm>
          <a:prstGeom prst="rect">
            <a:avLst/>
          </a:prstGeom>
          <a:noFill/>
        </p:spPr>
        <p:txBody>
          <a:bodyPr wrap="square" lIns="91440" tIns="45720" rIns="91440" bIns="45720">
            <a:spAutoFit/>
          </a:bodyPr>
          <a:lstStyle/>
          <a:p>
            <a:pPr algn="ctr"/>
            <a:r>
              <a:rPr lang="en-IN"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WHY TO CHOOSE TECHNICAL COURSES AFTER 10</a:t>
            </a:r>
            <a:r>
              <a:rPr lang="en-IN" sz="5400" b="1" cap="none" spc="0" baseline="300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t>
            </a:r>
            <a:r>
              <a:rPr lang="en-IN"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OR 12</a:t>
            </a:r>
            <a:r>
              <a:rPr lang="en-IN" sz="5400" b="1" cap="none" spc="0" baseline="300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t>
            </a:r>
            <a:endParaRPr lang="en-IN"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Rectangle 2"/>
          <p:cNvSpPr/>
          <p:nvPr/>
        </p:nvSpPr>
        <p:spPr>
          <a:xfrm>
            <a:off x="1850586" y="5490682"/>
            <a:ext cx="10195237" cy="584775"/>
          </a:xfrm>
          <a:prstGeom prst="rect">
            <a:avLst/>
          </a:prstGeom>
          <a:noFill/>
        </p:spPr>
        <p:txBody>
          <a:bodyPr wrap="square" lIns="91440" tIns="45720" rIns="91440" bIns="45720">
            <a:spAutoFit/>
          </a:bodyPr>
          <a:lstStyle/>
          <a:p>
            <a:pPr algn="ctr"/>
            <a:r>
              <a:rPr lang="en-IN" sz="3200" b="1" cap="none" spc="0" dirty="0">
                <a:ln w="12700">
                  <a:solidFill>
                    <a:schemeClr val="accent1"/>
                  </a:solidFill>
                  <a:prstDash val="solid"/>
                </a:ln>
                <a:solidFill>
                  <a:srgbClr val="C00000"/>
                </a:solidFill>
                <a:effectLst>
                  <a:outerShdw dist="38100" dir="2640000" algn="bl" rotWithShape="0">
                    <a:schemeClr val="accent1"/>
                  </a:outerShdw>
                </a:effectLst>
              </a:rPr>
              <a:t>Powered by Buddha Institute of Technology </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865002" y="3873458"/>
            <a:ext cx="1440868" cy="1617224"/>
          </a:xfrm>
          <a:prstGeom prst="rect">
            <a:avLst/>
          </a:prstGeom>
        </p:spPr>
      </p:pic>
    </p:spTree>
    <p:extLst>
      <p:ext uri="{BB962C8B-B14F-4D97-AF65-F5344CB8AC3E}">
        <p14:creationId xmlns:p14="http://schemas.microsoft.com/office/powerpoint/2010/main" xmlns="" val="3973681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595437" y="102637"/>
            <a:ext cx="10431722" cy="6176865"/>
          </a:xfrm>
          <a:prstGeom prst="rect">
            <a:avLst/>
          </a:prstGeom>
        </p:spPr>
      </p:pic>
    </p:spTree>
    <p:extLst>
      <p:ext uri="{BB962C8B-B14F-4D97-AF65-F5344CB8AC3E}">
        <p14:creationId xmlns:p14="http://schemas.microsoft.com/office/powerpoint/2010/main" xmlns="" val="2671385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8402" y="204232"/>
            <a:ext cx="9163647" cy="850127"/>
          </a:xfrm>
        </p:spPr>
        <p:txBody>
          <a:bodyPr>
            <a:normAutofit/>
          </a:bodyPr>
          <a:lstStyle/>
          <a:p>
            <a:r>
              <a:rPr lang="en-IN" dirty="0">
                <a:solidFill>
                  <a:srgbClr val="FF0000"/>
                </a:solidFill>
              </a:rPr>
              <a:t>WHY CHOOSE BIT GROUP</a:t>
            </a:r>
          </a:p>
        </p:txBody>
      </p:sp>
      <p:sp>
        <p:nvSpPr>
          <p:cNvPr id="3" name="Content Placeholder 2"/>
          <p:cNvSpPr>
            <a:spLocks noGrp="1"/>
          </p:cNvSpPr>
          <p:nvPr>
            <p:ph idx="1"/>
          </p:nvPr>
        </p:nvSpPr>
        <p:spPr>
          <a:xfrm>
            <a:off x="1595536" y="1315615"/>
            <a:ext cx="5589036" cy="5281128"/>
          </a:xfrm>
        </p:spPr>
        <p:txBody>
          <a:bodyPr>
            <a:normAutofit/>
          </a:bodyPr>
          <a:lstStyle/>
          <a:p>
            <a:r>
              <a:rPr lang="en-IN" sz="1700" dirty="0">
                <a:solidFill>
                  <a:srgbClr val="D93F15"/>
                </a:solidFill>
              </a:rPr>
              <a:t>EXCELLENT INFRASTURCTURE</a:t>
            </a:r>
          </a:p>
          <a:p>
            <a:r>
              <a:rPr lang="en-IN" sz="1700" dirty="0">
                <a:solidFill>
                  <a:srgbClr val="D93F15"/>
                </a:solidFill>
              </a:rPr>
              <a:t>20 ACRE CAMPUS</a:t>
            </a:r>
          </a:p>
          <a:p>
            <a:r>
              <a:rPr lang="en-IN" sz="1700" dirty="0">
                <a:solidFill>
                  <a:srgbClr val="D93F15"/>
                </a:solidFill>
              </a:rPr>
              <a:t>RAGGING FREE ENVIRONMENT</a:t>
            </a:r>
          </a:p>
          <a:p>
            <a:r>
              <a:rPr lang="en-IN" sz="1700" dirty="0">
                <a:solidFill>
                  <a:srgbClr val="D93F15"/>
                </a:solidFill>
              </a:rPr>
              <a:t>GOOD PLACEMENT RECORD</a:t>
            </a:r>
          </a:p>
          <a:p>
            <a:r>
              <a:rPr lang="en-IN" sz="1700" dirty="0">
                <a:solidFill>
                  <a:srgbClr val="D93F15"/>
                </a:solidFill>
              </a:rPr>
              <a:t>HIGHLY QUALIFIED FACULTY</a:t>
            </a:r>
          </a:p>
          <a:p>
            <a:r>
              <a:rPr lang="en-IN" sz="1700" dirty="0">
                <a:solidFill>
                  <a:srgbClr val="D93F15"/>
                </a:solidFill>
              </a:rPr>
              <a:t>WELL EQUIPED LABORATORIES</a:t>
            </a:r>
          </a:p>
          <a:p>
            <a:r>
              <a:rPr lang="en-IN" sz="1700" dirty="0">
                <a:solidFill>
                  <a:srgbClr val="D93F15"/>
                </a:solidFill>
              </a:rPr>
              <a:t>SKILL DEVELOPMENT</a:t>
            </a:r>
          </a:p>
          <a:p>
            <a:r>
              <a:rPr lang="en-IN" sz="1700" dirty="0">
                <a:solidFill>
                  <a:srgbClr val="D93F15"/>
                </a:solidFill>
              </a:rPr>
              <a:t>VARIOUS SPORTS FACILITIES  &amp; RESOURCES</a:t>
            </a:r>
          </a:p>
          <a:p>
            <a:r>
              <a:rPr lang="en-IN" sz="1700" dirty="0">
                <a:solidFill>
                  <a:srgbClr val="D93F15"/>
                </a:solidFill>
              </a:rPr>
              <a:t>EXTRA CO-CURRICULAR ACTIVITIES</a:t>
            </a:r>
          </a:p>
          <a:p>
            <a:r>
              <a:rPr lang="en-IN" sz="1700" dirty="0">
                <a:solidFill>
                  <a:srgbClr val="D93F15"/>
                </a:solidFill>
              </a:rPr>
              <a:t>ANNUAL FEST</a:t>
            </a:r>
          </a:p>
          <a:p>
            <a:r>
              <a:rPr lang="en-IN" sz="1700" dirty="0">
                <a:solidFill>
                  <a:srgbClr val="D93F15"/>
                </a:solidFill>
              </a:rPr>
              <a:t>NCC CENTER</a:t>
            </a:r>
          </a:p>
          <a:p>
            <a:endParaRPr lang="en-IN" dirty="0">
              <a:solidFill>
                <a:srgbClr val="D93F15"/>
              </a:solidFill>
            </a:endParaRPr>
          </a:p>
          <a:p>
            <a:endParaRPr lang="en-IN" dirty="0">
              <a:solidFill>
                <a:srgbClr val="D93F15"/>
              </a:solidFill>
            </a:endParaRPr>
          </a:p>
          <a:p>
            <a:endParaRPr lang="en-IN" dirty="0">
              <a:solidFill>
                <a:srgbClr val="D93F15"/>
              </a:solidFill>
            </a:endParaRPr>
          </a:p>
          <a:p>
            <a:pPr marL="0" indent="0">
              <a:buNone/>
            </a:pPr>
            <a:endParaRPr lang="en-IN" dirty="0">
              <a:solidFill>
                <a:srgbClr val="D93F15"/>
              </a:solidFill>
            </a:endParaRPr>
          </a:p>
          <a:p>
            <a:endParaRPr lang="en-IN" dirty="0">
              <a:solidFill>
                <a:srgbClr val="D93F15"/>
              </a:solidFill>
            </a:endParaRPr>
          </a:p>
        </p:txBody>
      </p:sp>
      <p:sp>
        <p:nvSpPr>
          <p:cNvPr id="4" name="Content Placeholder 2"/>
          <p:cNvSpPr txBox="1">
            <a:spLocks/>
          </p:cNvSpPr>
          <p:nvPr/>
        </p:nvSpPr>
        <p:spPr>
          <a:xfrm>
            <a:off x="6730482" y="951723"/>
            <a:ext cx="5082073" cy="56450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IN" dirty="0">
              <a:solidFill>
                <a:srgbClr val="D93F15"/>
              </a:solidFill>
            </a:endParaRPr>
          </a:p>
        </p:txBody>
      </p:sp>
      <p:sp>
        <p:nvSpPr>
          <p:cNvPr id="6" name="Content Placeholder 2"/>
          <p:cNvSpPr txBox="1">
            <a:spLocks/>
          </p:cNvSpPr>
          <p:nvPr/>
        </p:nvSpPr>
        <p:spPr>
          <a:xfrm>
            <a:off x="6730482" y="1315615"/>
            <a:ext cx="5371322" cy="52811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IN" sz="1700" dirty="0">
                <a:solidFill>
                  <a:srgbClr val="D93F15"/>
                </a:solidFill>
              </a:rPr>
              <a:t>TECHNOLOGY BUSINESS INCUBATOR (TBI)</a:t>
            </a:r>
          </a:p>
          <a:p>
            <a:r>
              <a:rPr lang="en-IN" sz="1700" dirty="0">
                <a:solidFill>
                  <a:srgbClr val="D93F15"/>
                </a:solidFill>
              </a:rPr>
              <a:t>PERSONALITY DEVELOPMENT PROGRAMS</a:t>
            </a:r>
          </a:p>
          <a:p>
            <a:r>
              <a:rPr lang="en-IN" sz="1700" dirty="0">
                <a:solidFill>
                  <a:srgbClr val="D93F15"/>
                </a:solidFill>
              </a:rPr>
              <a:t>REGULAR ONLINE EXAM CONDUCTION</a:t>
            </a:r>
          </a:p>
          <a:p>
            <a:r>
              <a:rPr lang="en-IN" sz="1700" dirty="0">
                <a:solidFill>
                  <a:srgbClr val="D93F15"/>
                </a:solidFill>
              </a:rPr>
              <a:t>SCHOLARSHIP</a:t>
            </a:r>
          </a:p>
          <a:p>
            <a:r>
              <a:rPr lang="en-IN" sz="1700" dirty="0">
                <a:solidFill>
                  <a:srgbClr val="D93F15"/>
                </a:solidFill>
              </a:rPr>
              <a:t>REWARDS LIKE LAPTOP, TABLETS FOR 1</a:t>
            </a:r>
            <a:r>
              <a:rPr lang="en-IN" sz="1700" baseline="30000" dirty="0">
                <a:solidFill>
                  <a:srgbClr val="D93F15"/>
                </a:solidFill>
              </a:rPr>
              <a:t>ST</a:t>
            </a:r>
            <a:r>
              <a:rPr lang="en-IN" sz="1700" dirty="0">
                <a:solidFill>
                  <a:srgbClr val="D93F15"/>
                </a:solidFill>
              </a:rPr>
              <a:t> YEAR BASED ON MERIT IN ADMISSION TEST</a:t>
            </a:r>
          </a:p>
          <a:p>
            <a:r>
              <a:rPr lang="en-IN" sz="1700" dirty="0">
                <a:solidFill>
                  <a:srgbClr val="D93F15"/>
                </a:solidFill>
              </a:rPr>
              <a:t>FULLY WI-FI CAMPUS</a:t>
            </a:r>
          </a:p>
          <a:p>
            <a:r>
              <a:rPr lang="en-IN" sz="1700" dirty="0">
                <a:solidFill>
                  <a:srgbClr val="D93F15"/>
                </a:solidFill>
              </a:rPr>
              <a:t>BARRIER FREE CAMPUS</a:t>
            </a:r>
          </a:p>
          <a:p>
            <a:r>
              <a:rPr lang="en-IN" sz="1700" dirty="0">
                <a:solidFill>
                  <a:srgbClr val="D93F15"/>
                </a:solidFill>
              </a:rPr>
              <a:t>IN-HOUSE CANTEEN, DEPARTMENTAL STORE</a:t>
            </a:r>
          </a:p>
          <a:p>
            <a:r>
              <a:rPr lang="en-IN" sz="1700" dirty="0">
                <a:solidFill>
                  <a:srgbClr val="D93F15"/>
                </a:solidFill>
              </a:rPr>
              <a:t>HOSTELS, PARKING, 24 HOUR ELECTRICITY &amp; WATER SUPPLY</a:t>
            </a:r>
          </a:p>
          <a:p>
            <a:r>
              <a:rPr lang="en-IN" sz="1700" dirty="0">
                <a:solidFill>
                  <a:srgbClr val="D93F15"/>
                </a:solidFill>
              </a:rPr>
              <a:t>OTHERS</a:t>
            </a:r>
          </a:p>
          <a:p>
            <a:endParaRPr lang="en-IN" dirty="0">
              <a:solidFill>
                <a:srgbClr val="D93F15"/>
              </a:solidFill>
            </a:endParaRPr>
          </a:p>
        </p:txBody>
      </p:sp>
    </p:spTree>
    <p:extLst>
      <p:ext uri="{BB962C8B-B14F-4D97-AF65-F5344CB8AC3E}">
        <p14:creationId xmlns:p14="http://schemas.microsoft.com/office/powerpoint/2010/main" xmlns="" val="2386179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71" y="207874"/>
            <a:ext cx="6425682" cy="654032"/>
          </a:xfrm>
        </p:spPr>
        <p:txBody>
          <a:bodyPr>
            <a:normAutofit fontScale="90000"/>
          </a:bodyPr>
          <a:lstStyle/>
          <a:p>
            <a:pPr algn="ctr"/>
            <a:r>
              <a:rPr lang="en-US" dirty="0">
                <a:solidFill>
                  <a:srgbClr val="FF0000"/>
                </a:solidFill>
              </a:rPr>
              <a:t>SOME COLLEGE ACTIVITIES</a:t>
            </a:r>
            <a:r>
              <a:rPr lang="en-US" b="1" u="sng" dirty="0"/>
              <a:t/>
            </a:r>
            <a:br>
              <a:rPr lang="en-US" b="1" u="sng" dirty="0"/>
            </a:br>
            <a:endParaRPr lang="en-IN" dirty="0"/>
          </a:p>
        </p:txBody>
      </p:sp>
      <p:sp>
        <p:nvSpPr>
          <p:cNvPr id="3" name="Content Placeholder 2"/>
          <p:cNvSpPr>
            <a:spLocks noGrp="1"/>
          </p:cNvSpPr>
          <p:nvPr>
            <p:ph idx="1"/>
          </p:nvPr>
        </p:nvSpPr>
        <p:spPr>
          <a:xfrm>
            <a:off x="1981200" y="1138336"/>
            <a:ext cx="8229600" cy="5433938"/>
          </a:xfrm>
        </p:spPr>
        <p:txBody>
          <a:bodyPr>
            <a:normAutofit fontScale="92500" lnSpcReduction="10000"/>
          </a:bodyPr>
          <a:lstStyle/>
          <a:p>
            <a:pPr>
              <a:buFont typeface="Wingdings" pitchFamily="2" charset="2"/>
              <a:buChar char="Ø"/>
            </a:pPr>
            <a:r>
              <a:rPr lang="en-US" dirty="0">
                <a:solidFill>
                  <a:srgbClr val="D93F15"/>
                </a:solidFill>
              </a:rPr>
              <a:t>Tech Guru Classes from Renowned Industrialists</a:t>
            </a:r>
          </a:p>
          <a:p>
            <a:pPr>
              <a:buFont typeface="Wingdings" pitchFamily="2" charset="2"/>
              <a:buChar char="Ø"/>
            </a:pPr>
            <a:endParaRPr lang="en-US" dirty="0">
              <a:solidFill>
                <a:srgbClr val="D93F15"/>
              </a:solidFill>
            </a:endParaRPr>
          </a:p>
          <a:p>
            <a:pPr>
              <a:buFont typeface="Wingdings" pitchFamily="2" charset="2"/>
              <a:buChar char="Ø"/>
            </a:pPr>
            <a:r>
              <a:rPr lang="en-US" dirty="0">
                <a:solidFill>
                  <a:srgbClr val="D93F15"/>
                </a:solidFill>
              </a:rPr>
              <a:t>Guest lectures from IITs &amp; NITs Faculty</a:t>
            </a:r>
          </a:p>
          <a:p>
            <a:pPr>
              <a:buFont typeface="Wingdings" pitchFamily="2" charset="2"/>
              <a:buChar char="Ø"/>
            </a:pPr>
            <a:endParaRPr lang="en-US" dirty="0">
              <a:solidFill>
                <a:srgbClr val="D93F15"/>
              </a:solidFill>
            </a:endParaRPr>
          </a:p>
          <a:p>
            <a:pPr>
              <a:buFont typeface="Wingdings" pitchFamily="2" charset="2"/>
              <a:buChar char="Ø"/>
            </a:pPr>
            <a:r>
              <a:rPr lang="en-US" dirty="0">
                <a:solidFill>
                  <a:srgbClr val="D93F15"/>
                </a:solidFill>
              </a:rPr>
              <a:t>Workshops by Reputed Companies</a:t>
            </a:r>
          </a:p>
          <a:p>
            <a:pPr>
              <a:buFont typeface="Wingdings" pitchFamily="2" charset="2"/>
              <a:buChar char="Ø"/>
            </a:pPr>
            <a:endParaRPr lang="en-US" dirty="0">
              <a:solidFill>
                <a:srgbClr val="D93F15"/>
              </a:solidFill>
            </a:endParaRPr>
          </a:p>
          <a:p>
            <a:pPr>
              <a:buFont typeface="Wingdings" pitchFamily="2" charset="2"/>
              <a:buChar char="Ø"/>
            </a:pPr>
            <a:r>
              <a:rPr lang="en-US" dirty="0">
                <a:solidFill>
                  <a:srgbClr val="D93F15"/>
                </a:solidFill>
              </a:rPr>
              <a:t>Industrial Visits</a:t>
            </a:r>
          </a:p>
          <a:p>
            <a:endParaRPr lang="en-US" dirty="0">
              <a:solidFill>
                <a:srgbClr val="D93F15"/>
              </a:solidFill>
            </a:endParaRPr>
          </a:p>
          <a:p>
            <a:pPr>
              <a:buFont typeface="Wingdings" pitchFamily="2" charset="2"/>
              <a:buChar char="Ø"/>
            </a:pPr>
            <a:r>
              <a:rPr lang="en-US" dirty="0">
                <a:solidFill>
                  <a:srgbClr val="D93F15"/>
                </a:solidFill>
              </a:rPr>
              <a:t>Project Competition</a:t>
            </a:r>
          </a:p>
          <a:p>
            <a:pPr>
              <a:buFont typeface="Wingdings" pitchFamily="2" charset="2"/>
              <a:buChar char="Ø"/>
            </a:pPr>
            <a:endParaRPr lang="en-US" dirty="0">
              <a:solidFill>
                <a:srgbClr val="D93F15"/>
              </a:solidFill>
            </a:endParaRPr>
          </a:p>
          <a:p>
            <a:pPr>
              <a:buFont typeface="Wingdings" pitchFamily="2" charset="2"/>
              <a:buChar char="Ø"/>
            </a:pPr>
            <a:r>
              <a:rPr lang="en-US" dirty="0">
                <a:solidFill>
                  <a:srgbClr val="D93F15"/>
                </a:solidFill>
              </a:rPr>
              <a:t>Skill Development</a:t>
            </a:r>
          </a:p>
          <a:p>
            <a:pPr>
              <a:buFont typeface="Wingdings" pitchFamily="2" charset="2"/>
              <a:buChar char="Ø"/>
            </a:pPr>
            <a:endParaRPr lang="en-US" dirty="0">
              <a:solidFill>
                <a:srgbClr val="D93F15"/>
              </a:solidFill>
            </a:endParaRPr>
          </a:p>
          <a:p>
            <a:pPr>
              <a:buFont typeface="Wingdings" pitchFamily="2" charset="2"/>
              <a:buChar char="Ø"/>
            </a:pPr>
            <a:r>
              <a:rPr lang="en-US" dirty="0">
                <a:solidFill>
                  <a:srgbClr val="D93F15"/>
                </a:solidFill>
              </a:rPr>
              <a:t>College Fest</a:t>
            </a:r>
          </a:p>
          <a:p>
            <a:pPr>
              <a:buFont typeface="Wingdings" pitchFamily="2" charset="2"/>
              <a:buChar char="Ø"/>
            </a:pPr>
            <a:endParaRPr lang="en-US" dirty="0">
              <a:solidFill>
                <a:srgbClr val="D93F15"/>
              </a:solidFill>
            </a:endParaRPr>
          </a:p>
          <a:p>
            <a:pPr>
              <a:buFont typeface="Wingdings" pitchFamily="2" charset="2"/>
              <a:buChar char="Ø"/>
            </a:pPr>
            <a:r>
              <a:rPr lang="en-US" dirty="0">
                <a:solidFill>
                  <a:srgbClr val="D93F15"/>
                </a:solidFill>
              </a:rPr>
              <a:t>NCC Activities etc.</a:t>
            </a:r>
          </a:p>
          <a:p>
            <a:pPr>
              <a:buFont typeface="Wingdings" pitchFamily="2" charset="2"/>
              <a:buChar char="Ø"/>
            </a:pPr>
            <a:endParaRPr lang="en-US" dirty="0">
              <a:solidFill>
                <a:srgbClr val="D93F15"/>
              </a:solidFill>
            </a:endParaRPr>
          </a:p>
          <a:p>
            <a:pPr>
              <a:buFont typeface="Wingdings" pitchFamily="2" charset="2"/>
              <a:buChar char="Ø"/>
            </a:pPr>
            <a:endParaRPr lang="en-US" dirty="0">
              <a:solidFill>
                <a:srgbClr val="D93F15"/>
              </a:solidFill>
            </a:endParaRPr>
          </a:p>
          <a:p>
            <a:endParaRPr lang="en-IN" dirty="0">
              <a:solidFill>
                <a:srgbClr val="0070C0"/>
              </a:solidFill>
            </a:endParaRPr>
          </a:p>
        </p:txBody>
      </p:sp>
    </p:spTree>
    <p:extLst>
      <p:ext uri="{BB962C8B-B14F-4D97-AF65-F5344CB8AC3E}">
        <p14:creationId xmlns:p14="http://schemas.microsoft.com/office/powerpoint/2010/main" xmlns="" val="472529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p:cNvSpPr>
            <a:spLocks noGrp="1" noChangeArrowheads="1"/>
          </p:cNvSpPr>
          <p:nvPr>
            <p:ph type="title"/>
          </p:nvPr>
        </p:nvSpPr>
        <p:spPr>
          <a:xfrm>
            <a:off x="1866928" y="120771"/>
            <a:ext cx="9738049" cy="709653"/>
          </a:xfrm>
          <a:noFill/>
        </p:spPr>
        <p:txBody>
          <a:bodyPr>
            <a:normAutofit fontScale="90000"/>
          </a:bodyPr>
          <a:lstStyle/>
          <a:p>
            <a:pPr algn="ctr" eaLnBrk="1" hangingPunct="1"/>
            <a:r>
              <a:rPr lang="en-US" altLang="zh-CN" dirty="0">
                <a:solidFill>
                  <a:srgbClr val="FF0000"/>
                </a:solidFill>
                <a:cs typeface="Arial" pitchFamily="34" charset="0"/>
                <a:sym typeface="Calibri" pitchFamily="34" charset="0"/>
              </a:rPr>
              <a:t>ENTREPRENEURSHIP DEVELOPMENT IN STUDENTS</a:t>
            </a:r>
          </a:p>
        </p:txBody>
      </p:sp>
      <p:sp>
        <p:nvSpPr>
          <p:cNvPr id="8194" name="Content Placeholder 4"/>
          <p:cNvSpPr>
            <a:spLocks noGrp="1" noChangeArrowheads="1"/>
          </p:cNvSpPr>
          <p:nvPr>
            <p:ph idx="4294967295"/>
          </p:nvPr>
        </p:nvSpPr>
        <p:spPr>
          <a:xfrm>
            <a:off x="1866927" y="1474806"/>
            <a:ext cx="9609725" cy="5168904"/>
          </a:xfrm>
        </p:spPr>
        <p:txBody>
          <a:bodyPr>
            <a:normAutofit/>
          </a:bodyPr>
          <a:lstStyle/>
          <a:p>
            <a:pPr eaLnBrk="1" hangingPunct="1">
              <a:defRPr/>
            </a:pPr>
            <a:r>
              <a:rPr lang="en-US" altLang="zh-CN" dirty="0">
                <a:solidFill>
                  <a:srgbClr val="D93F15"/>
                </a:solidFill>
                <a:latin typeface="Calibri" panose="020F0502020204030204" pitchFamily="34" charset="0"/>
                <a:sym typeface="Calibri" panose="020F0502020204030204" pitchFamily="34" charset="0"/>
              </a:rPr>
              <a:t>Projects made by students:</a:t>
            </a:r>
          </a:p>
          <a:p>
            <a:pPr eaLnBrk="1" hangingPunct="1">
              <a:buFont typeface="Wingdings" panose="05000000000000000000" pitchFamily="2" charset="2"/>
              <a:buChar char="Ø"/>
              <a:defRPr/>
            </a:pPr>
            <a:r>
              <a:rPr lang="en-US" altLang="zh-CN" dirty="0">
                <a:solidFill>
                  <a:srgbClr val="D93F15"/>
                </a:solidFill>
                <a:latin typeface="Calibri" panose="020F0502020204030204" pitchFamily="34" charset="0"/>
                <a:sym typeface="Calibri" panose="020F0502020204030204" pitchFamily="34" charset="0"/>
              </a:rPr>
              <a:t>Mini-Restaurant (includes a Robotic Waiter) </a:t>
            </a:r>
          </a:p>
          <a:p>
            <a:pPr eaLnBrk="1" hangingPunct="1">
              <a:buFont typeface="Wingdings" panose="05000000000000000000" pitchFamily="2" charset="2"/>
              <a:buChar char="Ø"/>
              <a:defRPr/>
            </a:pPr>
            <a:r>
              <a:rPr lang="en-US" altLang="zh-CN" dirty="0">
                <a:solidFill>
                  <a:srgbClr val="D93F15"/>
                </a:solidFill>
                <a:latin typeface="Calibri" panose="020F0502020204030204" pitchFamily="34" charset="0"/>
                <a:sym typeface="Calibri" panose="020F0502020204030204" pitchFamily="34" charset="0"/>
              </a:rPr>
              <a:t>LED Cube</a:t>
            </a:r>
          </a:p>
          <a:p>
            <a:pPr eaLnBrk="1" hangingPunct="1">
              <a:buFont typeface="Wingdings" panose="05000000000000000000" pitchFamily="2" charset="2"/>
              <a:buChar char="Ø"/>
              <a:defRPr/>
            </a:pPr>
            <a:r>
              <a:rPr lang="en-US" altLang="zh-CN" dirty="0">
                <a:solidFill>
                  <a:srgbClr val="D93F15"/>
                </a:solidFill>
                <a:latin typeface="Calibri" panose="020F0502020204030204" pitchFamily="34" charset="0"/>
                <a:sym typeface="Calibri" panose="020F0502020204030204" pitchFamily="34" charset="0"/>
              </a:rPr>
              <a:t>Automatic Solar Street Light</a:t>
            </a:r>
          </a:p>
          <a:p>
            <a:pPr eaLnBrk="1" hangingPunct="1">
              <a:buFont typeface="Wingdings" panose="05000000000000000000" pitchFamily="2" charset="2"/>
              <a:buChar char="Ø"/>
              <a:defRPr/>
            </a:pPr>
            <a:r>
              <a:rPr lang="en-US" altLang="zh-CN" dirty="0">
                <a:solidFill>
                  <a:srgbClr val="D93F15"/>
                </a:solidFill>
                <a:latin typeface="Calibri" panose="020F0502020204030204" pitchFamily="34" charset="0"/>
                <a:sym typeface="Calibri" panose="020F0502020204030204" pitchFamily="34" charset="0"/>
              </a:rPr>
              <a:t>Home Automation using Arduino</a:t>
            </a:r>
          </a:p>
          <a:p>
            <a:pPr eaLnBrk="1" hangingPunct="1">
              <a:buNone/>
              <a:defRPr/>
            </a:pPr>
            <a:endParaRPr lang="en-US" altLang="zh-CN" dirty="0">
              <a:latin typeface="Calibri" panose="020F0502020204030204" pitchFamily="34" charset="0"/>
              <a:sym typeface="Calibri" panose="020F0502020204030204" pitchFamily="34" charset="0"/>
            </a:endParaRPr>
          </a:p>
          <a:p>
            <a:pPr eaLnBrk="1" hangingPunct="1">
              <a:buNone/>
              <a:defRPr/>
            </a:pPr>
            <a:endParaRPr lang="en-US" altLang="zh-CN" dirty="0">
              <a:latin typeface="Calibri" panose="020F0502020204030204" pitchFamily="34" charset="0"/>
              <a:sym typeface="Calibri" panose="020F0502020204030204" pitchFamily="34" charset="0"/>
            </a:endParaRPr>
          </a:p>
          <a:p>
            <a:pPr algn="just">
              <a:buNone/>
              <a:defRPr/>
            </a:pPr>
            <a:r>
              <a:rPr lang="en-IN" sz="2800" dirty="0"/>
              <a:t>   </a:t>
            </a:r>
            <a:r>
              <a:rPr lang="en-IN" sz="2400" dirty="0">
                <a:solidFill>
                  <a:srgbClr val="D93F15"/>
                </a:solidFill>
              </a:rPr>
              <a:t>College promote students to </a:t>
            </a:r>
            <a:r>
              <a:rPr lang="en-IN" sz="2400" b="1" dirty="0">
                <a:solidFill>
                  <a:srgbClr val="D93F15"/>
                </a:solidFill>
              </a:rPr>
              <a:t>become entrepreneur</a:t>
            </a:r>
            <a:r>
              <a:rPr lang="en-IN" sz="2400" dirty="0">
                <a:solidFill>
                  <a:srgbClr val="D93F15"/>
                </a:solidFill>
              </a:rPr>
              <a:t> and facilitate them to apply for funds in </a:t>
            </a:r>
            <a:r>
              <a:rPr lang="en-IN" sz="2400" b="1" dirty="0">
                <a:solidFill>
                  <a:srgbClr val="D93F15"/>
                </a:solidFill>
              </a:rPr>
              <a:t>MSME, Start Up - Stand Up India, and National Policy for Skill Development and Entrepreneurship</a:t>
            </a:r>
            <a:r>
              <a:rPr lang="en-IN" sz="2400" dirty="0">
                <a:solidFill>
                  <a:srgbClr val="D93F15"/>
                </a:solidFill>
              </a:rPr>
              <a:t>. </a:t>
            </a:r>
          </a:p>
          <a:p>
            <a:pPr algn="just">
              <a:buNone/>
              <a:defRPr/>
            </a:pPr>
            <a:endParaRPr lang="en-US" altLang="zh-CN" sz="2800" dirty="0">
              <a:solidFill>
                <a:srgbClr val="FF0000"/>
              </a:solidFill>
              <a:latin typeface="Calibri" panose="020F0502020204030204" pitchFamily="34" charset="0"/>
              <a:sym typeface="Calibri" panose="020F0502020204030204" pitchFamily="34" charset="0"/>
            </a:endParaRPr>
          </a:p>
          <a:p>
            <a:pPr marL="0" indent="0">
              <a:buNone/>
              <a:defRPr/>
            </a:pPr>
            <a:endParaRPr lang="en-US" altLang="zh-CN" dirty="0">
              <a:latin typeface="Calibri" panose="020F0502020204030204" pitchFamily="34" charset="0"/>
              <a:sym typeface="Calibri" panose="020F050202020403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71789" y="1547258"/>
            <a:ext cx="2435886" cy="1979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172992" y="1547258"/>
            <a:ext cx="2574249" cy="1979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47584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129588"/>
            <a:ext cx="8911687" cy="654184"/>
          </a:xfrm>
        </p:spPr>
        <p:txBody>
          <a:bodyPr>
            <a:normAutofit fontScale="90000"/>
          </a:bodyPr>
          <a:lstStyle/>
          <a:p>
            <a:r>
              <a:rPr lang="en-IN" dirty="0">
                <a:solidFill>
                  <a:srgbClr val="FF0000"/>
                </a:solidFill>
              </a:rPr>
              <a:t>SOME COLLEGE RESOURCES HIGHLIGHTS</a:t>
            </a:r>
          </a:p>
        </p:txBody>
      </p:sp>
      <p:sp>
        <p:nvSpPr>
          <p:cNvPr id="3" name="Content Placeholder 2"/>
          <p:cNvSpPr>
            <a:spLocks noGrp="1"/>
          </p:cNvSpPr>
          <p:nvPr>
            <p:ph idx="1"/>
          </p:nvPr>
        </p:nvSpPr>
        <p:spPr>
          <a:xfrm>
            <a:off x="1604865" y="783772"/>
            <a:ext cx="9899747" cy="5579706"/>
          </a:xfrm>
        </p:spPr>
        <p:txBody>
          <a:bodyPr>
            <a:normAutofit/>
          </a:bodyPr>
          <a:lstStyle/>
          <a:p>
            <a:pPr marL="0" indent="0" algn="ctr">
              <a:buNone/>
            </a:pPr>
            <a:r>
              <a:rPr lang="en-IN" sz="2400" u="sng" dirty="0">
                <a:solidFill>
                  <a:srgbClr val="D93F15"/>
                </a:solidFill>
              </a:rPr>
              <a:t>INFRASTUCTURE</a:t>
            </a:r>
          </a:p>
          <a:p>
            <a:pPr marL="0" indent="0" algn="ctr">
              <a:buNone/>
            </a:pPr>
            <a:endParaRPr lang="en-IN" sz="2400" u="sng" dirty="0">
              <a:solidFill>
                <a:srgbClr val="D93F15"/>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61392" y="1671346"/>
            <a:ext cx="5671458" cy="4253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32850" y="1671346"/>
            <a:ext cx="5885296" cy="4253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8246943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3143" y="1483567"/>
            <a:ext cx="6174311" cy="4693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7454" y="1483567"/>
            <a:ext cx="5673011" cy="4693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8623554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3697" y="1324947"/>
            <a:ext cx="5828523" cy="4924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02220" y="1324947"/>
            <a:ext cx="5896947" cy="4924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2858249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35494" y="391884"/>
            <a:ext cx="8882743" cy="6299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7995978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940" y="437498"/>
            <a:ext cx="8911687" cy="747490"/>
          </a:xfrm>
        </p:spPr>
        <p:txBody>
          <a:bodyPr>
            <a:normAutofit/>
          </a:bodyPr>
          <a:lstStyle/>
          <a:p>
            <a:pPr algn="ctr"/>
            <a:r>
              <a:rPr lang="en-IN" dirty="0">
                <a:solidFill>
                  <a:srgbClr val="FF0000"/>
                </a:solidFill>
              </a:rPr>
              <a:t>SOME LABORATORY INSIGHTS</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26338" y="1184988"/>
            <a:ext cx="4730446" cy="2836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56784" y="1184988"/>
            <a:ext cx="4590206" cy="2836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26338" y="4021494"/>
            <a:ext cx="4730446"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456784" y="4021494"/>
            <a:ext cx="4590206"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4023625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15587" y="681134"/>
            <a:ext cx="4571825" cy="2931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87412" y="681020"/>
            <a:ext cx="4590661" cy="29312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15587" y="3612294"/>
            <a:ext cx="4571825" cy="29559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87411" y="3612293"/>
            <a:ext cx="4590661" cy="2956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6161130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7298" y="335902"/>
            <a:ext cx="7277845" cy="849086"/>
          </a:xfrm>
        </p:spPr>
        <p:txBody>
          <a:bodyPr>
            <a:normAutofit/>
          </a:bodyPr>
          <a:lstStyle/>
          <a:p>
            <a:pPr algn="ctr"/>
            <a:r>
              <a:rPr lang="en-US" sz="4000" dirty="0">
                <a:solidFill>
                  <a:srgbClr val="FF0000"/>
                </a:solidFill>
              </a:rPr>
              <a:t>KNOWLEDGE VERSUS SKILL</a:t>
            </a:r>
          </a:p>
        </p:txBody>
      </p:sp>
      <p:sp>
        <p:nvSpPr>
          <p:cNvPr id="5" name="TextBox 4"/>
          <p:cNvSpPr txBox="1"/>
          <p:nvPr/>
        </p:nvSpPr>
        <p:spPr>
          <a:xfrm>
            <a:off x="1834345" y="1577008"/>
            <a:ext cx="9343728" cy="3785652"/>
          </a:xfrm>
          <a:prstGeom prst="rect">
            <a:avLst/>
          </a:prstGeom>
          <a:noFill/>
        </p:spPr>
        <p:txBody>
          <a:bodyPr wrap="square" rtlCol="0">
            <a:spAutoFit/>
          </a:bodyPr>
          <a:lstStyle/>
          <a:p>
            <a:pPr marL="285750" indent="-285750" algn="just">
              <a:buFont typeface="Wingdings" panose="05000000000000000000" pitchFamily="2" charset="2"/>
              <a:buChar char="Ø"/>
            </a:pPr>
            <a:r>
              <a:rPr lang="en-US" sz="2000" b="1" dirty="0">
                <a:solidFill>
                  <a:srgbClr val="D93F15"/>
                </a:solidFill>
              </a:rPr>
              <a:t>Knowledge</a:t>
            </a:r>
            <a:r>
              <a:rPr lang="en-US" sz="2000" dirty="0">
                <a:solidFill>
                  <a:srgbClr val="D93F15"/>
                </a:solidFill>
              </a:rPr>
              <a:t> is the theoretical understanding of a subject.</a:t>
            </a:r>
          </a:p>
          <a:p>
            <a:pPr marL="285750" indent="-285750" algn="just">
              <a:buFont typeface="Wingdings" panose="05000000000000000000" pitchFamily="2" charset="2"/>
              <a:buChar char="Ø"/>
            </a:pPr>
            <a:endParaRPr lang="en-US" sz="2000" dirty="0">
              <a:solidFill>
                <a:srgbClr val="D93F15"/>
              </a:solidFill>
            </a:endParaRPr>
          </a:p>
          <a:p>
            <a:pPr algn="just"/>
            <a:endParaRPr lang="en-US" sz="2000" dirty="0">
              <a:solidFill>
                <a:srgbClr val="D93F15"/>
              </a:solidFill>
            </a:endParaRPr>
          </a:p>
          <a:p>
            <a:pPr marL="285750" indent="-285750" algn="just">
              <a:buFont typeface="Wingdings" panose="05000000000000000000" pitchFamily="2" charset="2"/>
              <a:buChar char="Ø"/>
            </a:pPr>
            <a:r>
              <a:rPr lang="en-US" sz="2000" b="1" dirty="0">
                <a:solidFill>
                  <a:srgbClr val="D93F15"/>
                </a:solidFill>
              </a:rPr>
              <a:t>Skills</a:t>
            </a:r>
            <a:r>
              <a:rPr lang="en-US" sz="2000" dirty="0">
                <a:solidFill>
                  <a:srgbClr val="D93F15"/>
                </a:solidFill>
              </a:rPr>
              <a:t> are the proficiencies developed through training or real life experience. We can develop our skills through the transfer of knowledge.</a:t>
            </a:r>
          </a:p>
          <a:p>
            <a:pPr marL="285750" indent="-285750" algn="just">
              <a:buFont typeface="Wingdings" panose="05000000000000000000" pitchFamily="2" charset="2"/>
              <a:buChar char="Ø"/>
            </a:pPr>
            <a:endParaRPr lang="en-US" sz="2000" dirty="0">
              <a:solidFill>
                <a:srgbClr val="D93F15"/>
              </a:solidFill>
            </a:endParaRPr>
          </a:p>
          <a:p>
            <a:pPr algn="just"/>
            <a:endParaRPr lang="en-US" sz="2000" dirty="0">
              <a:solidFill>
                <a:srgbClr val="D93F15"/>
              </a:solidFill>
            </a:endParaRPr>
          </a:p>
          <a:p>
            <a:pPr algn="just"/>
            <a:r>
              <a:rPr lang="en-US" sz="2000" dirty="0">
                <a:solidFill>
                  <a:srgbClr val="D93F15"/>
                </a:solidFill>
              </a:rPr>
              <a:t>Only knowledge doesn’t help, to build a career one needs knowledge and skill. Any professional study programs helps build your skills. Also a personality development program prepares you for corporate world.</a:t>
            </a:r>
          </a:p>
          <a:p>
            <a:pPr algn="just"/>
            <a:r>
              <a:rPr lang="en-US" sz="2000" dirty="0">
                <a:solidFill>
                  <a:srgbClr val="D93F15"/>
                </a:solidFill>
              </a:rPr>
              <a:t> </a:t>
            </a:r>
          </a:p>
        </p:txBody>
      </p:sp>
    </p:spTree>
    <p:extLst>
      <p:ext uri="{BB962C8B-B14F-4D97-AF65-F5344CB8AC3E}">
        <p14:creationId xmlns:p14="http://schemas.microsoft.com/office/powerpoint/2010/main" xmlns="" val="36414127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105" y="204233"/>
            <a:ext cx="8911687" cy="906110"/>
          </a:xfrm>
        </p:spPr>
        <p:txBody>
          <a:bodyPr/>
          <a:lstStyle/>
          <a:p>
            <a:pPr algn="ctr"/>
            <a:r>
              <a:rPr lang="en-IN" dirty="0">
                <a:solidFill>
                  <a:srgbClr val="FF0000"/>
                </a:solidFill>
              </a:rPr>
              <a:t>CAMPUS PLACEMENT</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54330" y="1026367"/>
            <a:ext cx="4702454" cy="2901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52189" y="1026367"/>
            <a:ext cx="4403874" cy="2901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49594" y="3928188"/>
            <a:ext cx="4718698" cy="2631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456785" y="3928188"/>
            <a:ext cx="4404048" cy="2631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4000371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366" y="120255"/>
            <a:ext cx="8911687" cy="504894"/>
          </a:xfrm>
        </p:spPr>
        <p:txBody>
          <a:bodyPr>
            <a:normAutofit fontScale="90000"/>
          </a:bodyPr>
          <a:lstStyle/>
          <a:p>
            <a:pPr algn="ctr"/>
            <a:r>
              <a:rPr lang="en-IN" dirty="0">
                <a:solidFill>
                  <a:srgbClr val="FF0000"/>
                </a:solidFill>
              </a:rPr>
              <a:t>INDUSTRY CONNECT</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2559889" y="21969"/>
            <a:ext cx="3144421" cy="4518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a:off x="7096148" y="79531"/>
            <a:ext cx="3144420" cy="4403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72731" y="3909527"/>
            <a:ext cx="4518737" cy="2859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466552" y="3909526"/>
            <a:ext cx="4403612" cy="2862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8810361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982" y="148248"/>
            <a:ext cx="8911687" cy="794143"/>
          </a:xfrm>
        </p:spPr>
        <p:txBody>
          <a:bodyPr/>
          <a:lstStyle/>
          <a:p>
            <a:pPr algn="ctr"/>
            <a:r>
              <a:rPr lang="en-IN" dirty="0">
                <a:solidFill>
                  <a:srgbClr val="FF0000"/>
                </a:solidFill>
              </a:rPr>
              <a:t>CULTURAL ACTIVITIES</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47636" y="942391"/>
            <a:ext cx="4422535" cy="2937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70172" y="942391"/>
            <a:ext cx="4422534" cy="2937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47635" y="3879746"/>
            <a:ext cx="4422536" cy="2813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70170" y="3879746"/>
            <a:ext cx="4422535" cy="2813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6665552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9032" y="101595"/>
            <a:ext cx="8911687" cy="654184"/>
          </a:xfrm>
        </p:spPr>
        <p:txBody>
          <a:bodyPr/>
          <a:lstStyle/>
          <a:p>
            <a:pPr algn="ctr"/>
            <a:r>
              <a:rPr lang="en-IN" dirty="0">
                <a:solidFill>
                  <a:srgbClr val="FF0000"/>
                </a:solidFill>
              </a:rPr>
              <a:t>NCC ACTIVITIES</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41240" y="858416"/>
            <a:ext cx="4671527" cy="2948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12767" y="858416"/>
            <a:ext cx="4693298" cy="2948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41239" y="3806890"/>
            <a:ext cx="4671527" cy="29671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12765" y="3806890"/>
            <a:ext cx="4693299" cy="29671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8682069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07677" y="363894"/>
            <a:ext cx="4889066" cy="3172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96743" y="363895"/>
            <a:ext cx="4917058" cy="3172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07677" y="3554963"/>
            <a:ext cx="4889066" cy="3209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96743" y="3554962"/>
            <a:ext cx="4917058" cy="3209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9232248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5684" y="73604"/>
            <a:ext cx="8911687" cy="728829"/>
          </a:xfrm>
        </p:spPr>
        <p:txBody>
          <a:bodyPr/>
          <a:lstStyle/>
          <a:p>
            <a:pPr algn="ctr"/>
            <a:r>
              <a:rPr lang="en-IN" dirty="0">
                <a:solidFill>
                  <a:srgbClr val="FF0000"/>
                </a:solidFill>
              </a:rPr>
              <a:t>SPORTS FACILITIES</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69232" y="734786"/>
            <a:ext cx="4466253" cy="2922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35485" y="734786"/>
            <a:ext cx="4432041" cy="2922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69232" y="3657600"/>
            <a:ext cx="4466253" cy="2957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335485" y="3657600"/>
            <a:ext cx="4432041" cy="2957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6486660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518" y="222894"/>
            <a:ext cx="10325878" cy="756821"/>
          </a:xfrm>
        </p:spPr>
        <p:txBody>
          <a:bodyPr>
            <a:noAutofit/>
          </a:bodyPr>
          <a:lstStyle/>
          <a:p>
            <a:r>
              <a:rPr lang="en-IN" dirty="0">
                <a:solidFill>
                  <a:srgbClr val="FF0000"/>
                </a:solidFill>
              </a:rPr>
              <a:t>ALUMNI MEET &amp; TEACHER’S DAY CELEBRATION</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3657" y="1483567"/>
            <a:ext cx="5548604" cy="4926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08916" y="1483567"/>
            <a:ext cx="6061788" cy="4926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9932515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386" y="82935"/>
            <a:ext cx="8911687" cy="579538"/>
          </a:xfrm>
        </p:spPr>
        <p:txBody>
          <a:bodyPr>
            <a:normAutofit fontScale="90000"/>
          </a:bodyPr>
          <a:lstStyle/>
          <a:p>
            <a:pPr algn="ctr"/>
            <a:r>
              <a:rPr lang="en-IN" dirty="0">
                <a:solidFill>
                  <a:srgbClr val="FF0000"/>
                </a:solidFill>
              </a:rPr>
              <a:t>INDEPENDENCE DAY CELEBRATION</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63959" y="774439"/>
            <a:ext cx="4755501" cy="311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19460" y="774439"/>
            <a:ext cx="4954556" cy="311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63960" y="3900194"/>
            <a:ext cx="4755500" cy="2901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419460" y="3909525"/>
            <a:ext cx="4954556" cy="2892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1639185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2804" y="2105608"/>
            <a:ext cx="8915400" cy="3777622"/>
          </a:xfrm>
        </p:spPr>
        <p:txBody>
          <a:bodyPr>
            <a:normAutofit/>
          </a:bodyPr>
          <a:lstStyle/>
          <a:p>
            <a:pPr algn="ctr">
              <a:buNone/>
            </a:pPr>
            <a:r>
              <a:rPr lang="en-IN" sz="8800" dirty="0">
                <a:solidFill>
                  <a:srgbClr val="D93F15"/>
                </a:solidFill>
              </a:rPr>
              <a:t>THANKS</a:t>
            </a:r>
          </a:p>
          <a:p>
            <a:pPr algn="ctr">
              <a:buNone/>
            </a:pPr>
            <a:endParaRPr lang="en-IN" sz="8800" dirty="0">
              <a:solidFill>
                <a:srgbClr val="D93F15"/>
              </a:solidFill>
            </a:endParaRPr>
          </a:p>
          <a:p>
            <a:pPr algn="ctr">
              <a:buNone/>
            </a:pPr>
            <a:r>
              <a:rPr lang="en-IN" sz="3600" dirty="0">
                <a:solidFill>
                  <a:srgbClr val="D93F15"/>
                </a:solidFill>
              </a:rPr>
              <a:t>BEST WISHES FOR FUTURE</a:t>
            </a:r>
          </a:p>
        </p:txBody>
      </p:sp>
    </p:spTree>
    <p:extLst>
      <p:ext uri="{BB962C8B-B14F-4D97-AF65-F5344CB8AC3E}">
        <p14:creationId xmlns:p14="http://schemas.microsoft.com/office/powerpoint/2010/main" xmlns="" val="14370671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162" y="185572"/>
            <a:ext cx="9778450" cy="1280890"/>
          </a:xfrm>
        </p:spPr>
        <p:txBody>
          <a:bodyPr/>
          <a:lstStyle/>
          <a:p>
            <a:r>
              <a:rPr lang="en-IN" dirty="0">
                <a:solidFill>
                  <a:srgbClr val="FF0000"/>
                </a:solidFill>
              </a:rPr>
              <a:t>OPTIONS AFTER MATRIC AND INTERMEDIATE</a:t>
            </a:r>
          </a:p>
        </p:txBody>
      </p:sp>
      <p:sp>
        <p:nvSpPr>
          <p:cNvPr id="3" name="Content Placeholder 2"/>
          <p:cNvSpPr>
            <a:spLocks noGrp="1"/>
          </p:cNvSpPr>
          <p:nvPr>
            <p:ph idx="1"/>
          </p:nvPr>
        </p:nvSpPr>
        <p:spPr>
          <a:xfrm>
            <a:off x="2295330" y="1234743"/>
            <a:ext cx="3946849" cy="5293569"/>
          </a:xfrm>
        </p:spPr>
        <p:txBody>
          <a:bodyPr/>
          <a:lstStyle/>
          <a:p>
            <a:r>
              <a:rPr lang="en-IN" dirty="0">
                <a:solidFill>
                  <a:srgbClr val="D93F15"/>
                </a:solidFill>
              </a:rPr>
              <a:t>AFTER MATRIC</a:t>
            </a:r>
          </a:p>
          <a:p>
            <a:pPr lvl="1">
              <a:buFont typeface="Wingdings" panose="05000000000000000000" pitchFamily="2" charset="2"/>
              <a:buChar char="Ø"/>
            </a:pPr>
            <a:r>
              <a:rPr lang="en-IN" dirty="0">
                <a:solidFill>
                  <a:srgbClr val="D93F15"/>
                </a:solidFill>
              </a:rPr>
              <a:t>Diploma in Engineering</a:t>
            </a:r>
          </a:p>
          <a:p>
            <a:pPr lvl="1">
              <a:buFont typeface="Wingdings" panose="05000000000000000000" pitchFamily="2" charset="2"/>
              <a:buChar char="Ø"/>
            </a:pPr>
            <a:r>
              <a:rPr lang="en-IN" dirty="0">
                <a:solidFill>
                  <a:srgbClr val="D93F15"/>
                </a:solidFill>
              </a:rPr>
              <a:t>Industrial Training Institute</a:t>
            </a:r>
          </a:p>
          <a:p>
            <a:pPr lvl="1">
              <a:buFont typeface="Wingdings" panose="05000000000000000000" pitchFamily="2" charset="2"/>
              <a:buChar char="Ø"/>
            </a:pPr>
            <a:r>
              <a:rPr lang="en-IN" dirty="0">
                <a:solidFill>
                  <a:srgbClr val="D93F15"/>
                </a:solidFill>
              </a:rPr>
              <a:t>Intermediate in Science or Commerce or Arts</a:t>
            </a:r>
          </a:p>
          <a:p>
            <a:pPr lvl="1">
              <a:buFont typeface="Wingdings" panose="05000000000000000000" pitchFamily="2" charset="2"/>
              <a:buChar char="Ø"/>
            </a:pPr>
            <a:r>
              <a:rPr lang="en-IN" dirty="0">
                <a:solidFill>
                  <a:srgbClr val="D93F15"/>
                </a:solidFill>
              </a:rPr>
              <a:t>Indian Army as Technicians</a:t>
            </a:r>
          </a:p>
          <a:p>
            <a:pPr lvl="1">
              <a:buFont typeface="Wingdings" panose="05000000000000000000" pitchFamily="2" charset="2"/>
              <a:buChar char="Ø"/>
            </a:pPr>
            <a:r>
              <a:rPr lang="en-IN" dirty="0">
                <a:solidFill>
                  <a:srgbClr val="D93F15"/>
                </a:solidFill>
              </a:rPr>
              <a:t>Indian Navy as Apprentices</a:t>
            </a:r>
          </a:p>
          <a:p>
            <a:pPr lvl="1">
              <a:buFont typeface="Wingdings" panose="05000000000000000000" pitchFamily="2" charset="2"/>
              <a:buChar char="Ø"/>
            </a:pPr>
            <a:r>
              <a:rPr lang="en-IN" dirty="0">
                <a:solidFill>
                  <a:srgbClr val="D93F15"/>
                </a:solidFill>
              </a:rPr>
              <a:t>CRPF as Constable</a:t>
            </a:r>
          </a:p>
          <a:p>
            <a:pPr lvl="1">
              <a:buFont typeface="Wingdings" panose="05000000000000000000" pitchFamily="2" charset="2"/>
              <a:buChar char="Ø"/>
            </a:pPr>
            <a:r>
              <a:rPr lang="en-IN" dirty="0">
                <a:solidFill>
                  <a:srgbClr val="D93F15"/>
                </a:solidFill>
              </a:rPr>
              <a:t>SSC as Clerks etc.</a:t>
            </a:r>
          </a:p>
          <a:p>
            <a:pPr lvl="1">
              <a:buFont typeface="Wingdings" panose="05000000000000000000" pitchFamily="2" charset="2"/>
              <a:buChar char="Ø"/>
            </a:pPr>
            <a:endParaRPr lang="en-IN" dirty="0"/>
          </a:p>
          <a:p>
            <a:endParaRPr lang="en-IN" dirty="0"/>
          </a:p>
        </p:txBody>
      </p:sp>
      <p:sp>
        <p:nvSpPr>
          <p:cNvPr id="4" name="Content Placeholder 2"/>
          <p:cNvSpPr txBox="1">
            <a:spLocks/>
          </p:cNvSpPr>
          <p:nvPr/>
        </p:nvSpPr>
        <p:spPr>
          <a:xfrm>
            <a:off x="6941976" y="1234742"/>
            <a:ext cx="4264090" cy="52935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IN" dirty="0">
                <a:solidFill>
                  <a:srgbClr val="D93F15"/>
                </a:solidFill>
              </a:rPr>
              <a:t>AFTER INTERMEDIATE</a:t>
            </a:r>
          </a:p>
          <a:p>
            <a:pPr lvl="1">
              <a:buFont typeface="Wingdings" panose="05000000000000000000" pitchFamily="2" charset="2"/>
              <a:buChar char="Ø"/>
            </a:pPr>
            <a:r>
              <a:rPr lang="en-IN" dirty="0">
                <a:solidFill>
                  <a:srgbClr val="D93F15"/>
                </a:solidFill>
              </a:rPr>
              <a:t>Engineering</a:t>
            </a:r>
          </a:p>
          <a:p>
            <a:pPr lvl="1">
              <a:buFont typeface="Wingdings" panose="05000000000000000000" pitchFamily="2" charset="2"/>
              <a:buChar char="Ø"/>
            </a:pPr>
            <a:r>
              <a:rPr lang="en-IN" dirty="0">
                <a:solidFill>
                  <a:srgbClr val="D93F15"/>
                </a:solidFill>
              </a:rPr>
              <a:t>Medical</a:t>
            </a:r>
          </a:p>
          <a:p>
            <a:pPr lvl="1">
              <a:buFont typeface="Wingdings" panose="05000000000000000000" pitchFamily="2" charset="2"/>
              <a:buChar char="Ø"/>
            </a:pPr>
            <a:r>
              <a:rPr lang="en-IN" dirty="0">
                <a:solidFill>
                  <a:srgbClr val="D93F15"/>
                </a:solidFill>
              </a:rPr>
              <a:t>Bachelors of Law</a:t>
            </a:r>
          </a:p>
          <a:p>
            <a:pPr lvl="1">
              <a:buFont typeface="Wingdings" panose="05000000000000000000" pitchFamily="2" charset="2"/>
              <a:buChar char="Ø"/>
            </a:pPr>
            <a:r>
              <a:rPr lang="en-IN" dirty="0">
                <a:solidFill>
                  <a:srgbClr val="D93F15"/>
                </a:solidFill>
              </a:rPr>
              <a:t>Chartered Accountant</a:t>
            </a:r>
          </a:p>
          <a:p>
            <a:pPr lvl="1">
              <a:buFont typeface="Wingdings" panose="05000000000000000000" pitchFamily="2" charset="2"/>
              <a:buChar char="Ø"/>
            </a:pPr>
            <a:r>
              <a:rPr lang="en-IN" dirty="0">
                <a:solidFill>
                  <a:srgbClr val="D93F15"/>
                </a:solidFill>
              </a:rPr>
              <a:t>Fashion Design</a:t>
            </a:r>
          </a:p>
          <a:p>
            <a:pPr lvl="1">
              <a:buFont typeface="Wingdings" panose="05000000000000000000" pitchFamily="2" charset="2"/>
              <a:buChar char="Ø"/>
            </a:pPr>
            <a:r>
              <a:rPr lang="en-IN" dirty="0">
                <a:solidFill>
                  <a:srgbClr val="D93F15"/>
                </a:solidFill>
              </a:rPr>
              <a:t>Business Administration</a:t>
            </a:r>
          </a:p>
          <a:p>
            <a:pPr lvl="1">
              <a:buFont typeface="Wingdings" panose="05000000000000000000" pitchFamily="2" charset="2"/>
              <a:buChar char="Ø"/>
            </a:pPr>
            <a:r>
              <a:rPr lang="en-IN" dirty="0">
                <a:solidFill>
                  <a:srgbClr val="D93F15"/>
                </a:solidFill>
              </a:rPr>
              <a:t>Web/Graphics Design</a:t>
            </a:r>
          </a:p>
          <a:p>
            <a:pPr lvl="1">
              <a:buFont typeface="Wingdings" panose="05000000000000000000" pitchFamily="2" charset="2"/>
              <a:buChar char="Ø"/>
            </a:pPr>
            <a:r>
              <a:rPr lang="en-IN" dirty="0">
                <a:solidFill>
                  <a:srgbClr val="D93F15"/>
                </a:solidFill>
              </a:rPr>
              <a:t>Hospitality &amp; Food Craft</a:t>
            </a:r>
          </a:p>
          <a:p>
            <a:pPr lvl="1">
              <a:buFont typeface="Wingdings" panose="05000000000000000000" pitchFamily="2" charset="2"/>
              <a:buChar char="Ø"/>
            </a:pPr>
            <a:r>
              <a:rPr lang="en-IN" dirty="0">
                <a:solidFill>
                  <a:srgbClr val="D93F15"/>
                </a:solidFill>
              </a:rPr>
              <a:t>Bachelor in general subjects</a:t>
            </a:r>
          </a:p>
          <a:p>
            <a:pPr lvl="1">
              <a:buFont typeface="Wingdings" panose="05000000000000000000" pitchFamily="2" charset="2"/>
              <a:buChar char="Ø"/>
            </a:pPr>
            <a:r>
              <a:rPr lang="en-IN" dirty="0">
                <a:solidFill>
                  <a:srgbClr val="D93F15"/>
                </a:solidFill>
              </a:rPr>
              <a:t>Journalism etc.</a:t>
            </a:r>
          </a:p>
          <a:p>
            <a:pPr lvl="1">
              <a:buFont typeface="Wingdings" panose="05000000000000000000" pitchFamily="2" charset="2"/>
              <a:buChar char="Ø"/>
            </a:pPr>
            <a:endParaRPr lang="en-IN" dirty="0"/>
          </a:p>
          <a:p>
            <a:pPr lvl="1">
              <a:buFont typeface="Wingdings" panose="05000000000000000000" pitchFamily="2" charset="2"/>
              <a:buChar char="Ø"/>
            </a:pPr>
            <a:endParaRPr lang="en-IN" dirty="0"/>
          </a:p>
          <a:p>
            <a:endParaRPr lang="en-IN" dirty="0"/>
          </a:p>
        </p:txBody>
      </p:sp>
    </p:spTree>
    <p:extLst>
      <p:ext uri="{BB962C8B-B14F-4D97-AF65-F5344CB8AC3E}">
        <p14:creationId xmlns:p14="http://schemas.microsoft.com/office/powerpoint/2010/main" xmlns="" val="1633203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816" y="92265"/>
            <a:ext cx="10142376" cy="738159"/>
          </a:xfrm>
        </p:spPr>
        <p:txBody>
          <a:bodyPr>
            <a:normAutofit fontScale="90000"/>
          </a:bodyPr>
          <a:lstStyle/>
          <a:p>
            <a:r>
              <a:rPr lang="en-IN" dirty="0">
                <a:solidFill>
                  <a:srgbClr val="FF0000"/>
                </a:solidFill>
              </a:rPr>
              <a:t>WHY TO CHOOSE POLYTECHNIC OR ENGINEERING</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952156" y="713161"/>
            <a:ext cx="2872406" cy="2304662"/>
          </a:xfr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462865" y="713161"/>
            <a:ext cx="1800808" cy="2421925"/>
          </a:xfrm>
          <a:prstGeom prst="rect">
            <a:avLst/>
          </a:prstGeom>
        </p:spPr>
      </p:pic>
      <p:sp>
        <p:nvSpPr>
          <p:cNvPr id="9" name="TextBox 8"/>
          <p:cNvSpPr txBox="1"/>
          <p:nvPr/>
        </p:nvSpPr>
        <p:spPr>
          <a:xfrm>
            <a:off x="1446246" y="3135086"/>
            <a:ext cx="4217436" cy="1231106"/>
          </a:xfrm>
          <a:prstGeom prst="rect">
            <a:avLst/>
          </a:prstGeom>
          <a:noFill/>
        </p:spPr>
        <p:txBody>
          <a:bodyPr wrap="square" rtlCol="0">
            <a:spAutoFit/>
          </a:bodyPr>
          <a:lstStyle/>
          <a:p>
            <a:pPr algn="ctr"/>
            <a:r>
              <a:rPr lang="en-IN" sz="1400" dirty="0">
                <a:solidFill>
                  <a:srgbClr val="D93F15"/>
                </a:solidFill>
              </a:rPr>
              <a:t>Non-Smartphone</a:t>
            </a:r>
          </a:p>
          <a:p>
            <a:endParaRPr lang="en-IN" sz="1400" dirty="0">
              <a:solidFill>
                <a:srgbClr val="D93F15"/>
              </a:solidFill>
            </a:endParaRPr>
          </a:p>
          <a:p>
            <a:pPr marL="285750" indent="-285750">
              <a:buFont typeface="Wingdings" panose="05000000000000000000" pitchFamily="2" charset="2"/>
              <a:buChar char="Ø"/>
            </a:pPr>
            <a:r>
              <a:rPr lang="en-IN" sz="1400" dirty="0">
                <a:solidFill>
                  <a:srgbClr val="D93F15"/>
                </a:solidFill>
              </a:rPr>
              <a:t>Generally used for calling only</a:t>
            </a:r>
          </a:p>
          <a:p>
            <a:pPr marL="285750" indent="-285750">
              <a:buFont typeface="Wingdings" panose="05000000000000000000" pitchFamily="2" charset="2"/>
              <a:buChar char="Ø"/>
            </a:pPr>
            <a:r>
              <a:rPr lang="en-IN" sz="1400" dirty="0">
                <a:solidFill>
                  <a:srgbClr val="D93F15"/>
                </a:solidFill>
              </a:rPr>
              <a:t>Now used generally by low literate people</a:t>
            </a:r>
          </a:p>
          <a:p>
            <a:pPr marL="285750" indent="-285750">
              <a:buFont typeface="Wingdings" panose="05000000000000000000" pitchFamily="2" charset="2"/>
              <a:buChar char="Ø"/>
            </a:pPr>
            <a:endParaRPr lang="en-IN" dirty="0"/>
          </a:p>
        </p:txBody>
      </p:sp>
      <p:sp>
        <p:nvSpPr>
          <p:cNvPr id="10" name="TextBox 9"/>
          <p:cNvSpPr txBox="1"/>
          <p:nvPr/>
        </p:nvSpPr>
        <p:spPr>
          <a:xfrm>
            <a:off x="7254551" y="3135086"/>
            <a:ext cx="4217436" cy="2308324"/>
          </a:xfrm>
          <a:prstGeom prst="rect">
            <a:avLst/>
          </a:prstGeom>
          <a:noFill/>
        </p:spPr>
        <p:txBody>
          <a:bodyPr wrap="square" rtlCol="0">
            <a:spAutoFit/>
          </a:bodyPr>
          <a:lstStyle/>
          <a:p>
            <a:pPr algn="ctr"/>
            <a:r>
              <a:rPr lang="en-IN" sz="1400" dirty="0">
                <a:solidFill>
                  <a:srgbClr val="D93F15"/>
                </a:solidFill>
              </a:rPr>
              <a:t>Smartphone</a:t>
            </a:r>
          </a:p>
          <a:p>
            <a:endParaRPr lang="en-IN" sz="1400" dirty="0">
              <a:solidFill>
                <a:srgbClr val="D93F15"/>
              </a:solidFill>
            </a:endParaRPr>
          </a:p>
          <a:p>
            <a:pPr marL="285750" indent="-285750">
              <a:buFont typeface="Wingdings" panose="05000000000000000000" pitchFamily="2" charset="2"/>
              <a:buChar char="Ø"/>
            </a:pPr>
            <a:r>
              <a:rPr lang="en-IN" sz="1400" dirty="0">
                <a:solidFill>
                  <a:srgbClr val="D93F15"/>
                </a:solidFill>
              </a:rPr>
              <a:t>Used for various purposes </a:t>
            </a:r>
          </a:p>
          <a:p>
            <a:pPr marL="742950" lvl="1" indent="-285750">
              <a:buFont typeface="Wingdings" panose="05000000000000000000" pitchFamily="2" charset="2"/>
              <a:buChar char="v"/>
            </a:pPr>
            <a:r>
              <a:rPr lang="en-IN" sz="1400" dirty="0">
                <a:solidFill>
                  <a:srgbClr val="D93F15"/>
                </a:solidFill>
              </a:rPr>
              <a:t>Bill payments</a:t>
            </a:r>
          </a:p>
          <a:p>
            <a:pPr marL="742950" lvl="1" indent="-285750">
              <a:buFont typeface="Wingdings" panose="05000000000000000000" pitchFamily="2" charset="2"/>
              <a:buChar char="v"/>
            </a:pPr>
            <a:r>
              <a:rPr lang="en-IN" sz="1400" dirty="0">
                <a:solidFill>
                  <a:srgbClr val="D93F15"/>
                </a:solidFill>
              </a:rPr>
              <a:t>Chatting </a:t>
            </a:r>
          </a:p>
          <a:p>
            <a:pPr marL="742950" lvl="1" indent="-285750">
              <a:buFont typeface="Wingdings" panose="05000000000000000000" pitchFamily="2" charset="2"/>
              <a:buChar char="v"/>
            </a:pPr>
            <a:r>
              <a:rPr lang="en-IN" sz="1400" dirty="0">
                <a:solidFill>
                  <a:srgbClr val="D93F15"/>
                </a:solidFill>
              </a:rPr>
              <a:t>Recharge</a:t>
            </a:r>
          </a:p>
          <a:p>
            <a:pPr marL="742950" lvl="1" indent="-285750">
              <a:buFont typeface="Wingdings" panose="05000000000000000000" pitchFamily="2" charset="2"/>
              <a:buChar char="v"/>
            </a:pPr>
            <a:r>
              <a:rPr lang="en-IN" sz="1400" dirty="0">
                <a:solidFill>
                  <a:srgbClr val="D93F15"/>
                </a:solidFill>
              </a:rPr>
              <a:t>Ticket booking </a:t>
            </a:r>
            <a:r>
              <a:rPr lang="en-IN" sz="1400" dirty="0" err="1">
                <a:solidFill>
                  <a:srgbClr val="D93F15"/>
                </a:solidFill>
              </a:rPr>
              <a:t>etc</a:t>
            </a:r>
            <a:endParaRPr lang="en-IN" sz="1400" dirty="0">
              <a:solidFill>
                <a:srgbClr val="D93F15"/>
              </a:solidFill>
            </a:endParaRPr>
          </a:p>
          <a:p>
            <a:pPr marL="285750" indent="-285750">
              <a:buFont typeface="Wingdings" panose="05000000000000000000" pitchFamily="2" charset="2"/>
              <a:buChar char="Ø"/>
            </a:pPr>
            <a:r>
              <a:rPr lang="en-IN" sz="1400" dirty="0">
                <a:solidFill>
                  <a:srgbClr val="D93F15"/>
                </a:solidFill>
              </a:rPr>
              <a:t>Used by graduates, businessman or other vendors or professionals</a:t>
            </a:r>
          </a:p>
          <a:p>
            <a:pPr marL="285750" indent="-285750">
              <a:buFont typeface="Wingdings" panose="05000000000000000000" pitchFamily="2" charset="2"/>
              <a:buChar char="Ø"/>
            </a:pPr>
            <a:endParaRPr lang="en-IN" dirty="0"/>
          </a:p>
        </p:txBody>
      </p:sp>
      <p:sp>
        <p:nvSpPr>
          <p:cNvPr id="11" name="TextBox 10"/>
          <p:cNvSpPr txBox="1"/>
          <p:nvPr/>
        </p:nvSpPr>
        <p:spPr>
          <a:xfrm>
            <a:off x="1446246" y="5200261"/>
            <a:ext cx="10627566" cy="1477328"/>
          </a:xfrm>
          <a:prstGeom prst="rect">
            <a:avLst/>
          </a:prstGeom>
          <a:noFill/>
        </p:spPr>
        <p:txBody>
          <a:bodyPr wrap="square" rtlCol="0">
            <a:spAutoFit/>
          </a:bodyPr>
          <a:lstStyle/>
          <a:p>
            <a:r>
              <a:rPr lang="en-IN" dirty="0">
                <a:solidFill>
                  <a:srgbClr val="D93F15"/>
                </a:solidFill>
              </a:rPr>
              <a:t>But polytechnic or engineering students can make real use of smartphone and solve small issues of phones if exist. For example, they can operate any instrument from phone such home appliances can be controlled from phone anywhere in world. This cannot be done by general public. Whatever appliance you use  or see these days are manufactured by engineering. Digital India would have been distant dream if it wasn’t for engineers.</a:t>
            </a:r>
          </a:p>
        </p:txBody>
      </p:sp>
    </p:spTree>
    <p:extLst>
      <p:ext uri="{BB962C8B-B14F-4D97-AF65-F5344CB8AC3E}">
        <p14:creationId xmlns:p14="http://schemas.microsoft.com/office/powerpoint/2010/main" xmlns="" val="1830666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3061" y="157580"/>
            <a:ext cx="10768940" cy="458241"/>
          </a:xfrm>
        </p:spPr>
        <p:txBody>
          <a:bodyPr>
            <a:noAutofit/>
          </a:bodyPr>
          <a:lstStyle/>
          <a:p>
            <a:r>
              <a:rPr lang="en-IN" sz="3000" dirty="0">
                <a:solidFill>
                  <a:srgbClr val="FF0000"/>
                </a:solidFill>
              </a:rPr>
              <a:t>CAREER PROSPECTS AFTER POLYTECHNIC &amp; ENGINEERING</a:t>
            </a:r>
            <a:br>
              <a:rPr lang="en-IN" sz="3000" dirty="0">
                <a:solidFill>
                  <a:srgbClr val="FF0000"/>
                </a:solidFill>
              </a:rPr>
            </a:br>
            <a:r>
              <a:rPr lang="en-IN" sz="3000" dirty="0">
                <a:solidFill>
                  <a:srgbClr val="FF0000"/>
                </a:solidFill>
              </a:rPr>
              <a:t/>
            </a:r>
            <a:br>
              <a:rPr lang="en-IN" sz="3000" dirty="0">
                <a:solidFill>
                  <a:srgbClr val="FF0000"/>
                </a:solidFill>
              </a:rPr>
            </a:br>
            <a:r>
              <a:rPr lang="en-IN" sz="2400" dirty="0">
                <a:solidFill>
                  <a:srgbClr val="D93F15"/>
                </a:solidFill>
              </a:rPr>
              <a:t>There are various career prospects after Polytechnic &amp; Engineering:</a:t>
            </a:r>
            <a:br>
              <a:rPr lang="en-IN" sz="2400" dirty="0">
                <a:solidFill>
                  <a:srgbClr val="D93F15"/>
                </a:solidFill>
              </a:rPr>
            </a:br>
            <a:endParaRPr lang="en-IN" sz="2400" dirty="0">
              <a:solidFill>
                <a:srgbClr val="FF0000"/>
              </a:solidFill>
            </a:endParaRPr>
          </a:p>
        </p:txBody>
      </p:sp>
      <p:sp>
        <p:nvSpPr>
          <p:cNvPr id="3" name="Content Placeholder 2"/>
          <p:cNvSpPr>
            <a:spLocks noGrp="1"/>
          </p:cNvSpPr>
          <p:nvPr>
            <p:ph idx="1"/>
          </p:nvPr>
        </p:nvSpPr>
        <p:spPr>
          <a:xfrm>
            <a:off x="7305870" y="1474237"/>
            <a:ext cx="4777273" cy="4945224"/>
          </a:xfrm>
        </p:spPr>
        <p:txBody>
          <a:bodyPr>
            <a:normAutofit/>
          </a:bodyPr>
          <a:lstStyle/>
          <a:p>
            <a:pPr marL="1371600" lvl="3" indent="0">
              <a:buNone/>
            </a:pPr>
            <a:endParaRPr lang="en-IN" dirty="0">
              <a:solidFill>
                <a:srgbClr val="D93F15"/>
              </a:solidFill>
            </a:endParaRPr>
          </a:p>
          <a:p>
            <a:pPr lvl="1">
              <a:buFont typeface="Wingdings" panose="05000000000000000000" pitchFamily="2" charset="2"/>
              <a:buChar char="Ø"/>
            </a:pPr>
            <a:r>
              <a:rPr lang="en-US" dirty="0">
                <a:solidFill>
                  <a:srgbClr val="D93F15"/>
                </a:solidFill>
              </a:rPr>
              <a:t>GAIL</a:t>
            </a:r>
          </a:p>
          <a:p>
            <a:pPr lvl="1">
              <a:buFont typeface="Wingdings" panose="05000000000000000000" pitchFamily="2" charset="2"/>
              <a:buChar char="Ø"/>
            </a:pPr>
            <a:r>
              <a:rPr lang="en-US" dirty="0">
                <a:solidFill>
                  <a:srgbClr val="D93F15"/>
                </a:solidFill>
              </a:rPr>
              <a:t>DOORDARSHAN </a:t>
            </a:r>
          </a:p>
          <a:p>
            <a:pPr lvl="1">
              <a:buFont typeface="Wingdings" panose="05000000000000000000" pitchFamily="2" charset="2"/>
              <a:buChar char="Ø"/>
            </a:pPr>
            <a:r>
              <a:rPr lang="en-US" dirty="0">
                <a:solidFill>
                  <a:srgbClr val="D93F15"/>
                </a:solidFill>
              </a:rPr>
              <a:t>BARC </a:t>
            </a:r>
          </a:p>
          <a:p>
            <a:pPr lvl="1">
              <a:buFont typeface="Wingdings" panose="05000000000000000000" pitchFamily="2" charset="2"/>
              <a:buChar char="Ø"/>
            </a:pPr>
            <a:r>
              <a:rPr lang="en-US" dirty="0">
                <a:solidFill>
                  <a:srgbClr val="D93F15"/>
                </a:solidFill>
              </a:rPr>
              <a:t>LED INDUSTRY</a:t>
            </a:r>
          </a:p>
          <a:p>
            <a:pPr lvl="1">
              <a:buFont typeface="Wingdings" panose="05000000000000000000" pitchFamily="2" charset="2"/>
              <a:buChar char="Ø"/>
            </a:pPr>
            <a:r>
              <a:rPr lang="en-US" dirty="0">
                <a:solidFill>
                  <a:srgbClr val="D93F15"/>
                </a:solidFill>
              </a:rPr>
              <a:t>SOLAR ENERGY PLANT SETUP</a:t>
            </a:r>
          </a:p>
          <a:p>
            <a:pPr lvl="1">
              <a:buFont typeface="Wingdings" panose="05000000000000000000" pitchFamily="2" charset="2"/>
              <a:buChar char="Ø"/>
            </a:pPr>
            <a:r>
              <a:rPr lang="en-US" dirty="0">
                <a:solidFill>
                  <a:srgbClr val="D93F15"/>
                </a:solidFill>
              </a:rPr>
              <a:t>ENVIRONMENTAL MONITORING DIVISIONS </a:t>
            </a:r>
          </a:p>
          <a:p>
            <a:pPr lvl="1">
              <a:buFont typeface="Wingdings" panose="05000000000000000000" pitchFamily="2" charset="2"/>
              <a:buChar char="Ø"/>
            </a:pPr>
            <a:r>
              <a:rPr lang="en-US" dirty="0">
                <a:solidFill>
                  <a:srgbClr val="D93F15"/>
                </a:solidFill>
              </a:rPr>
              <a:t>AUTOMOTIVE INDUSTRY</a:t>
            </a:r>
          </a:p>
          <a:p>
            <a:pPr lvl="1">
              <a:buFont typeface="Wingdings" panose="05000000000000000000" pitchFamily="2" charset="2"/>
              <a:buChar char="Ø"/>
            </a:pPr>
            <a:r>
              <a:rPr lang="en-US" dirty="0">
                <a:solidFill>
                  <a:srgbClr val="D93F15"/>
                </a:solidFill>
              </a:rPr>
              <a:t>CONSTRUCTION</a:t>
            </a:r>
          </a:p>
          <a:p>
            <a:pPr lvl="1">
              <a:buFont typeface="Wingdings" panose="05000000000000000000" pitchFamily="2" charset="2"/>
              <a:buChar char="Ø"/>
            </a:pPr>
            <a:r>
              <a:rPr lang="en-US" dirty="0">
                <a:solidFill>
                  <a:srgbClr val="D93F15"/>
                </a:solidFill>
              </a:rPr>
              <a:t>TEACHING</a:t>
            </a:r>
          </a:p>
          <a:p>
            <a:pPr lvl="1">
              <a:buFont typeface="Wingdings" panose="05000000000000000000" pitchFamily="2" charset="2"/>
              <a:buChar char="Ø"/>
            </a:pPr>
            <a:r>
              <a:rPr lang="en-IN" dirty="0">
                <a:solidFill>
                  <a:srgbClr val="D93F15"/>
                </a:solidFill>
              </a:rPr>
              <a:t>OTHERS</a:t>
            </a:r>
          </a:p>
        </p:txBody>
      </p:sp>
      <p:sp>
        <p:nvSpPr>
          <p:cNvPr id="4" name="Content Placeholder 2"/>
          <p:cNvSpPr txBox="1">
            <a:spLocks/>
          </p:cNvSpPr>
          <p:nvPr/>
        </p:nvSpPr>
        <p:spPr>
          <a:xfrm>
            <a:off x="1423061" y="1702837"/>
            <a:ext cx="4521317" cy="464664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a:buFont typeface="Wingdings" panose="05000000000000000000" pitchFamily="2" charset="2"/>
              <a:buChar char="Ø"/>
            </a:pPr>
            <a:r>
              <a:rPr lang="en-IN" dirty="0">
                <a:solidFill>
                  <a:srgbClr val="D93F15"/>
                </a:solidFill>
              </a:rPr>
              <a:t>RAILWAY</a:t>
            </a:r>
          </a:p>
          <a:p>
            <a:pPr lvl="1">
              <a:buFont typeface="Wingdings" panose="05000000000000000000" pitchFamily="2" charset="2"/>
              <a:buChar char="Ø"/>
            </a:pPr>
            <a:r>
              <a:rPr lang="en-IN" dirty="0">
                <a:solidFill>
                  <a:srgbClr val="D93F15"/>
                </a:solidFill>
              </a:rPr>
              <a:t>SSC</a:t>
            </a:r>
          </a:p>
          <a:p>
            <a:pPr lvl="1">
              <a:buFont typeface="Wingdings" panose="05000000000000000000" pitchFamily="2" charset="2"/>
              <a:buChar char="Ø"/>
            </a:pPr>
            <a:r>
              <a:rPr lang="en-IN" dirty="0">
                <a:solidFill>
                  <a:srgbClr val="D93F15"/>
                </a:solidFill>
              </a:rPr>
              <a:t>BANK CLERKS &amp; PO</a:t>
            </a:r>
          </a:p>
          <a:p>
            <a:pPr lvl="1">
              <a:buFont typeface="Wingdings" panose="05000000000000000000" pitchFamily="2" charset="2"/>
              <a:buChar char="Ø"/>
            </a:pPr>
            <a:r>
              <a:rPr lang="en-US" dirty="0">
                <a:solidFill>
                  <a:srgbClr val="D93F15"/>
                </a:solidFill>
              </a:rPr>
              <a:t>CSIR – 42 Labs. </a:t>
            </a:r>
          </a:p>
          <a:p>
            <a:pPr lvl="1">
              <a:buFont typeface="Wingdings" panose="05000000000000000000" pitchFamily="2" charset="2"/>
              <a:buChar char="Ø"/>
            </a:pPr>
            <a:r>
              <a:rPr lang="en-US" dirty="0">
                <a:solidFill>
                  <a:srgbClr val="D93F15"/>
                </a:solidFill>
              </a:rPr>
              <a:t>ISRO</a:t>
            </a:r>
          </a:p>
          <a:p>
            <a:pPr lvl="1">
              <a:buFont typeface="Wingdings" panose="05000000000000000000" pitchFamily="2" charset="2"/>
              <a:buChar char="Ø"/>
            </a:pPr>
            <a:r>
              <a:rPr lang="en-US" dirty="0">
                <a:solidFill>
                  <a:srgbClr val="D93F15"/>
                </a:solidFill>
              </a:rPr>
              <a:t>DRDO </a:t>
            </a:r>
          </a:p>
          <a:p>
            <a:pPr lvl="1">
              <a:buFont typeface="Wingdings" panose="05000000000000000000" pitchFamily="2" charset="2"/>
              <a:buChar char="Ø"/>
            </a:pPr>
            <a:r>
              <a:rPr lang="en-US" dirty="0">
                <a:solidFill>
                  <a:srgbClr val="D93F15"/>
                </a:solidFill>
              </a:rPr>
              <a:t>NTPC</a:t>
            </a:r>
          </a:p>
          <a:p>
            <a:pPr lvl="1">
              <a:buFont typeface="Wingdings" panose="05000000000000000000" pitchFamily="2" charset="2"/>
              <a:buChar char="Ø"/>
            </a:pPr>
            <a:r>
              <a:rPr lang="en-US" dirty="0">
                <a:solidFill>
                  <a:srgbClr val="D93F15"/>
                </a:solidFill>
              </a:rPr>
              <a:t>BSNL \ MTNL</a:t>
            </a:r>
          </a:p>
          <a:p>
            <a:pPr lvl="1">
              <a:buFont typeface="Wingdings" panose="05000000000000000000" pitchFamily="2" charset="2"/>
              <a:buChar char="Ø"/>
            </a:pPr>
            <a:r>
              <a:rPr lang="en-US" dirty="0">
                <a:solidFill>
                  <a:srgbClr val="D93F15"/>
                </a:solidFill>
              </a:rPr>
              <a:t>BEL </a:t>
            </a:r>
          </a:p>
          <a:p>
            <a:pPr lvl="1">
              <a:buFont typeface="Wingdings" panose="05000000000000000000" pitchFamily="2" charset="2"/>
              <a:buChar char="Ø"/>
            </a:pPr>
            <a:r>
              <a:rPr lang="en-US" dirty="0">
                <a:solidFill>
                  <a:srgbClr val="D93F15"/>
                </a:solidFill>
              </a:rPr>
              <a:t>BHEL </a:t>
            </a:r>
          </a:p>
          <a:p>
            <a:pPr lvl="1">
              <a:buFont typeface="Wingdings" panose="05000000000000000000" pitchFamily="2" charset="2"/>
              <a:buChar char="Ø"/>
            </a:pPr>
            <a:r>
              <a:rPr lang="en-US" dirty="0">
                <a:solidFill>
                  <a:srgbClr val="D93F15"/>
                </a:solidFill>
              </a:rPr>
              <a:t>ONGC</a:t>
            </a:r>
          </a:p>
          <a:p>
            <a:pPr lvl="1">
              <a:buFont typeface="Wingdings" panose="05000000000000000000" pitchFamily="2" charset="2"/>
              <a:buChar char="Ø"/>
            </a:pPr>
            <a:r>
              <a:rPr lang="en-US" dirty="0">
                <a:solidFill>
                  <a:srgbClr val="D93F15"/>
                </a:solidFill>
              </a:rPr>
              <a:t>SAIL</a:t>
            </a:r>
          </a:p>
          <a:p>
            <a:pPr lvl="1">
              <a:buFont typeface="Wingdings" panose="05000000000000000000" pitchFamily="2" charset="2"/>
              <a:buChar char="Ø"/>
            </a:pPr>
            <a:endParaRPr lang="en-US" dirty="0">
              <a:solidFill>
                <a:srgbClr val="D93F15"/>
              </a:solidFill>
            </a:endParaRPr>
          </a:p>
          <a:p>
            <a:pPr lvl="3">
              <a:buFont typeface="Wingdings" panose="05000000000000000000" pitchFamily="2" charset="2"/>
              <a:buChar char="Ø"/>
            </a:pPr>
            <a:endParaRPr lang="en-IN" dirty="0">
              <a:solidFill>
                <a:srgbClr val="D93F15"/>
              </a:solidFill>
            </a:endParaRPr>
          </a:p>
          <a:p>
            <a:pPr lvl="1">
              <a:buFont typeface="Wingdings" panose="05000000000000000000" pitchFamily="2" charset="2"/>
              <a:buChar char="Ø"/>
            </a:pPr>
            <a:endParaRPr lang="en-IN" dirty="0"/>
          </a:p>
        </p:txBody>
      </p:sp>
    </p:spTree>
    <p:extLst>
      <p:ext uri="{BB962C8B-B14F-4D97-AF65-F5344CB8AC3E}">
        <p14:creationId xmlns:p14="http://schemas.microsoft.com/office/powerpoint/2010/main" xmlns="" val="991635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192712"/>
            <a:ext cx="8229600" cy="1001606"/>
          </a:xfrm>
        </p:spPr>
        <p:txBody>
          <a:bodyPr>
            <a:normAutofit/>
          </a:bodyPr>
          <a:lstStyle/>
          <a:p>
            <a:pPr algn="ctr"/>
            <a:r>
              <a:rPr lang="en-IN" dirty="0">
                <a:solidFill>
                  <a:srgbClr val="FF0000"/>
                </a:solidFill>
                <a:cs typeface="Arial" pitchFamily="34" charset="0"/>
              </a:rPr>
              <a:t>JOBS IN PRIVATE SECTOR</a:t>
            </a: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32856" y="886407"/>
            <a:ext cx="10468947" cy="5859120"/>
          </a:xfrm>
          <a:prstGeom prst="rect">
            <a:avLst/>
          </a:prstGeom>
        </p:spPr>
      </p:pic>
    </p:spTree>
    <p:extLst>
      <p:ext uri="{BB962C8B-B14F-4D97-AF65-F5344CB8AC3E}">
        <p14:creationId xmlns:p14="http://schemas.microsoft.com/office/powerpoint/2010/main" xmlns="" val="3511216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088" y="157061"/>
            <a:ext cx="9993086" cy="1296955"/>
          </a:xfrm>
        </p:spPr>
        <p:txBody>
          <a:bodyPr>
            <a:noAutofit/>
          </a:bodyPr>
          <a:lstStyle/>
          <a:p>
            <a:pPr algn="ctr"/>
            <a:r>
              <a:rPr lang="en-IN" dirty="0">
                <a:solidFill>
                  <a:srgbClr val="FF0000"/>
                </a:solidFill>
                <a:cs typeface="Arial" pitchFamily="34" charset="0"/>
              </a:rPr>
              <a:t>PM POLICIES –</a:t>
            </a:r>
            <a:br>
              <a:rPr lang="en-IN" dirty="0">
                <a:solidFill>
                  <a:srgbClr val="FF0000"/>
                </a:solidFill>
                <a:cs typeface="Arial" pitchFamily="34" charset="0"/>
              </a:rPr>
            </a:br>
            <a:r>
              <a:rPr lang="en-IN" dirty="0">
                <a:solidFill>
                  <a:srgbClr val="FF0000"/>
                </a:solidFill>
                <a:cs typeface="Arial" pitchFamily="34" charset="0"/>
              </a:rPr>
              <a:t> INCREASING NEED TO HIRE ENGINEERS</a:t>
            </a:r>
          </a:p>
        </p:txBody>
      </p:sp>
      <p:pic>
        <p:nvPicPr>
          <p:cNvPr id="5122" name="Picture 2" descr="http://www.latest-entertainment-news.com/wp-content/uploads/2015/07/DIGITAL-INDI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09386" y="1488701"/>
            <a:ext cx="3024335" cy="3080762"/>
          </a:xfrm>
          <a:prstGeom prst="rect">
            <a:avLst/>
          </a:prstGeom>
          <a:ln w="38100"/>
        </p:spPr>
        <p:style>
          <a:lnRef idx="2">
            <a:schemeClr val="dk1"/>
          </a:lnRef>
          <a:fillRef idx="1">
            <a:schemeClr val="lt1"/>
          </a:fillRef>
          <a:effectRef idx="0">
            <a:schemeClr val="dk1"/>
          </a:effectRef>
          <a:fontRef idx="minor">
            <a:schemeClr val="dk1"/>
          </a:fontRef>
        </p:style>
      </p:pic>
      <p:pic>
        <p:nvPicPr>
          <p:cNvPr id="5124" name="Picture 4" descr="http://modibharosa.com/general_image/ModiGrowth_MB.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51725" y="1491203"/>
            <a:ext cx="5894691" cy="3118321"/>
          </a:xfrm>
          <a:prstGeom prst="rect">
            <a:avLst/>
          </a:prstGeom>
          <a:ln w="38100"/>
        </p:spPr>
        <p:style>
          <a:lnRef idx="2">
            <a:schemeClr val="dk1"/>
          </a:lnRef>
          <a:fillRef idx="1">
            <a:schemeClr val="lt1"/>
          </a:fillRef>
          <a:effectRef idx="0">
            <a:schemeClr val="dk1"/>
          </a:effectRef>
          <a:fontRef idx="minor">
            <a:schemeClr val="dk1"/>
          </a:fontRef>
        </p:style>
      </p:pic>
      <p:sp>
        <p:nvSpPr>
          <p:cNvPr id="5" name="Rectangle 4"/>
          <p:cNvSpPr/>
          <p:nvPr/>
        </p:nvSpPr>
        <p:spPr>
          <a:xfrm>
            <a:off x="1939443" y="4594384"/>
            <a:ext cx="8975619" cy="1728192"/>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5130" name="Picture 10" descr="http://s1.firstpost.in/wp-content/uploads/2015/05/Xi-Modi-Ahmedabad-AP.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51725" y="4621249"/>
            <a:ext cx="2221880" cy="1639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5134" name="Picture 14" descr="http://i.ndtvimg.com/i/2016-04/pm-modi-with-saudi-king_240x180_71459699434.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83547" y="4613040"/>
            <a:ext cx="2138226" cy="1670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5140" name="Picture 20" descr="http://www.hindustantimes.com/rf/image_size_640x362/HT/p2/2015/11/14/Pictures/barack-obama-narendra-modi-hyderabad-house_16637b12-8a37-11e5-a7f1-e2f2603d1a70.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342969" y="4611918"/>
            <a:ext cx="2449182" cy="16362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5142" name="Picture 22" descr="http://ste.india.com/sites/default/files/2015/11/13/431529-modi-in-uk.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794673" y="4590660"/>
            <a:ext cx="2131474" cy="16561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1939443" y="6259928"/>
            <a:ext cx="9005366" cy="400110"/>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t>Joint Ventures with foreign countries </a:t>
            </a:r>
            <a:endParaRPr lang="en-GB" sz="2000" b="1" dirty="0"/>
          </a:p>
        </p:txBody>
      </p:sp>
    </p:spTree>
    <p:extLst>
      <p:ext uri="{BB962C8B-B14F-4D97-AF65-F5344CB8AC3E}">
        <p14:creationId xmlns:p14="http://schemas.microsoft.com/office/powerpoint/2010/main" xmlns="" val="2627519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427" y="82416"/>
            <a:ext cx="9993086" cy="1296955"/>
          </a:xfrm>
        </p:spPr>
        <p:txBody>
          <a:bodyPr>
            <a:noAutofit/>
          </a:bodyPr>
          <a:lstStyle/>
          <a:p>
            <a:pPr algn="ctr"/>
            <a:r>
              <a:rPr lang="en-IN" dirty="0">
                <a:solidFill>
                  <a:srgbClr val="FF0000"/>
                </a:solidFill>
                <a:cs typeface="Arial" pitchFamily="34" charset="0"/>
              </a:rPr>
              <a:t>CM POLICIES –</a:t>
            </a:r>
            <a:br>
              <a:rPr lang="en-IN" dirty="0">
                <a:solidFill>
                  <a:srgbClr val="FF0000"/>
                </a:solidFill>
                <a:cs typeface="Arial" pitchFamily="34" charset="0"/>
              </a:rPr>
            </a:br>
            <a:r>
              <a:rPr lang="en-IN" dirty="0">
                <a:solidFill>
                  <a:srgbClr val="FF0000"/>
                </a:solidFill>
                <a:cs typeface="Arial" pitchFamily="34" charset="0"/>
              </a:rPr>
              <a:t> STUDENT CREDIT CARD SHCEME</a:t>
            </a:r>
          </a:p>
        </p:txBody>
      </p:sp>
      <p:pic>
        <p:nvPicPr>
          <p:cNvPr id="3" name="Picture 2"/>
          <p:cNvPicPr>
            <a:picLocks noChangeAspect="1"/>
          </p:cNvPicPr>
          <p:nvPr/>
        </p:nvPicPr>
        <p:blipFill>
          <a:blip r:embed="rId2" cstate="print"/>
          <a:stretch>
            <a:fillRect/>
          </a:stretch>
        </p:blipFill>
        <p:spPr>
          <a:xfrm>
            <a:off x="167950" y="1147665"/>
            <a:ext cx="11896531" cy="5617028"/>
          </a:xfrm>
          <a:prstGeom prst="rect">
            <a:avLst/>
          </a:prstGeom>
        </p:spPr>
      </p:pic>
    </p:spTree>
    <p:extLst>
      <p:ext uri="{BB962C8B-B14F-4D97-AF65-F5344CB8AC3E}">
        <p14:creationId xmlns:p14="http://schemas.microsoft.com/office/powerpoint/2010/main" xmlns="" val="30334592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726163" y="307910"/>
            <a:ext cx="10170367" cy="6468794"/>
          </a:xfrm>
          <a:prstGeom prst="rect">
            <a:avLst/>
          </a:prstGeom>
        </p:spPr>
      </p:pic>
    </p:spTree>
    <p:extLst>
      <p:ext uri="{BB962C8B-B14F-4D97-AF65-F5344CB8AC3E}">
        <p14:creationId xmlns:p14="http://schemas.microsoft.com/office/powerpoint/2010/main" xmlns="" val="1602632493"/>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1576</TotalTime>
  <Words>467</Words>
  <Application>Microsoft Office PowerPoint</Application>
  <PresentationFormat>Custom</PresentationFormat>
  <Paragraphs>141</Paragraphs>
  <Slides>28</Slides>
  <Notes>2</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Wisp</vt:lpstr>
      <vt:lpstr>Slide 1</vt:lpstr>
      <vt:lpstr>KNOWLEDGE VERSUS SKILL</vt:lpstr>
      <vt:lpstr>OPTIONS AFTER MATRIC AND INTERMEDIATE</vt:lpstr>
      <vt:lpstr>WHY TO CHOOSE POLYTECHNIC OR ENGINEERING</vt:lpstr>
      <vt:lpstr>CAREER PROSPECTS AFTER POLYTECHNIC &amp; ENGINEERING  There are various career prospects after Polytechnic &amp; Engineering: </vt:lpstr>
      <vt:lpstr>JOBS IN PRIVATE SECTOR</vt:lpstr>
      <vt:lpstr>PM POLICIES –  INCREASING NEED TO HIRE ENGINEERS</vt:lpstr>
      <vt:lpstr>CM POLICIES –  STUDENT CREDIT CARD SHCEME</vt:lpstr>
      <vt:lpstr>Slide 9</vt:lpstr>
      <vt:lpstr>Slide 10</vt:lpstr>
      <vt:lpstr>WHY CHOOSE BIT GROUP</vt:lpstr>
      <vt:lpstr>SOME COLLEGE ACTIVITIES </vt:lpstr>
      <vt:lpstr>ENTREPRENEURSHIP DEVELOPMENT IN STUDENTS</vt:lpstr>
      <vt:lpstr>SOME COLLEGE RESOURCES HIGHLIGHTS</vt:lpstr>
      <vt:lpstr>Slide 15</vt:lpstr>
      <vt:lpstr>Slide 16</vt:lpstr>
      <vt:lpstr>Slide 17</vt:lpstr>
      <vt:lpstr>SOME LABORATORY INSIGHTS</vt:lpstr>
      <vt:lpstr>Slide 19</vt:lpstr>
      <vt:lpstr>CAMPUS PLACEMENT</vt:lpstr>
      <vt:lpstr>INDUSTRY CONNECT</vt:lpstr>
      <vt:lpstr>CULTURAL ACTIVITIES</vt:lpstr>
      <vt:lpstr>NCC ACTIVITIES</vt:lpstr>
      <vt:lpstr>Slide 24</vt:lpstr>
      <vt:lpstr>SPORTS FACILITIES</vt:lpstr>
      <vt:lpstr>ALUMNI MEET &amp; TEACHER’S DAY CELEBRATION</vt:lpstr>
      <vt:lpstr>INDEPENDENCE DAY CELEBRATION</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COMPAQ</cp:lastModifiedBy>
  <cp:revision>196</cp:revision>
  <dcterms:created xsi:type="dcterms:W3CDTF">2014-12-19T02:08:55Z</dcterms:created>
  <dcterms:modified xsi:type="dcterms:W3CDTF">2017-11-23T10:46:06Z</dcterms:modified>
</cp:coreProperties>
</file>